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68" d="100"/>
          <a:sy n="168" d="100"/>
        </p:scale>
        <p:origin x="15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8CA9-0D29-4243-9E01-2BD12D4C9ECE}" type="datetimeFigureOut">
              <a:rPr lang="it-IT" smtClean="0"/>
              <a:t>18/06/2024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73269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8CA9-0D29-4243-9E01-2BD12D4C9ECE}" type="datetimeFigureOut">
              <a:rPr lang="it-IT" smtClean="0"/>
              <a:t>18/06/2024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3341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8CA9-0D29-4243-9E01-2BD12D4C9ECE}" type="datetimeFigureOut">
              <a:rPr lang="it-IT" smtClean="0"/>
              <a:t>18/06/2024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1800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8CA9-0D29-4243-9E01-2BD12D4C9ECE}" type="datetimeFigureOut">
              <a:rPr lang="it-IT" smtClean="0"/>
              <a:t>18/06/2024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0947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8CA9-0D29-4243-9E01-2BD12D4C9ECE}" type="datetimeFigureOut">
              <a:rPr lang="it-IT" smtClean="0"/>
              <a:t>18/06/2024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4835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8CA9-0D29-4243-9E01-2BD12D4C9ECE}" type="datetimeFigureOut">
              <a:rPr lang="it-IT" smtClean="0"/>
              <a:t>18/06/2024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8447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8CA9-0D29-4243-9E01-2BD12D4C9ECE}" type="datetimeFigureOut">
              <a:rPr lang="it-IT" smtClean="0"/>
              <a:t>18/06/2024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4094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8CA9-0D29-4243-9E01-2BD12D4C9ECE}" type="datetimeFigureOut">
              <a:rPr lang="it-IT" smtClean="0"/>
              <a:t>18/06/2024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0364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8CA9-0D29-4243-9E01-2BD12D4C9ECE}" type="datetimeFigureOut">
              <a:rPr lang="it-IT" smtClean="0"/>
              <a:t>18/06/2024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9667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8CA9-0D29-4243-9E01-2BD12D4C9ECE}" type="datetimeFigureOut">
              <a:rPr lang="it-IT" smtClean="0"/>
              <a:t>18/06/2024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33532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8CA9-0D29-4243-9E01-2BD12D4C9ECE}" type="datetimeFigureOut">
              <a:rPr lang="it-IT" smtClean="0"/>
              <a:t>18/06/2024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6846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98CA9-0D29-4243-9E01-2BD12D4C9ECE}" type="datetimeFigureOut">
              <a:rPr lang="it-IT" smtClean="0"/>
              <a:t>18/06/2024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625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2.sv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2.sv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1298ABFF-8FE8-A626-316B-5A87C56379CC}"/>
              </a:ext>
            </a:extLst>
          </p:cNvPr>
          <p:cNvSpPr txBox="1"/>
          <p:nvPr/>
        </p:nvSpPr>
        <p:spPr>
          <a:xfrm>
            <a:off x="414557" y="342739"/>
            <a:ext cx="4452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FFC000"/>
                </a:solidFill>
              </a:rPr>
              <a:t>Modello aggregato master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xmlns="" id="{A44E22F4-A42F-9293-6F65-D6D26E8F573B}"/>
              </a:ext>
            </a:extLst>
          </p:cNvPr>
          <p:cNvSpPr txBox="1"/>
          <p:nvPr/>
        </p:nvSpPr>
        <p:spPr>
          <a:xfrm>
            <a:off x="348763" y="1949"/>
            <a:ext cx="842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FFC000"/>
                </a:solidFill>
              </a:rPr>
              <a:t>STRUTTURAZIONE MODELLI INFORMATIVI PFTE</a:t>
            </a:r>
          </a:p>
        </p:txBody>
      </p:sp>
      <p:pic>
        <p:nvPicPr>
          <p:cNvPr id="6" name="Elemento grafico 5" descr="Database con riempimento a tinta unita">
            <a:extLst>
              <a:ext uri="{FF2B5EF4-FFF2-40B4-BE49-F238E27FC236}">
                <a16:creationId xmlns:a16="http://schemas.microsoft.com/office/drawing/2014/main" xmlns="" id="{37DC3761-2A0D-2043-A314-6192A43951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1343" y="930922"/>
            <a:ext cx="663066" cy="663066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xmlns="" id="{D0D82639-6547-86F2-2FDC-CF47D1B891E9}"/>
              </a:ext>
            </a:extLst>
          </p:cNvPr>
          <p:cNvSpPr txBox="1"/>
          <p:nvPr/>
        </p:nvSpPr>
        <p:spPr>
          <a:xfrm>
            <a:off x="905327" y="1638570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/>
              <a:t>ESEMPIO 1</a:t>
            </a:r>
            <a:endParaRPr lang="it-IT" sz="1100" dirty="0"/>
          </a:p>
        </p:txBody>
      </p:sp>
      <p:sp>
        <p:nvSpPr>
          <p:cNvPr id="13" name="Cubo 12">
            <a:extLst>
              <a:ext uri="{FF2B5EF4-FFF2-40B4-BE49-F238E27FC236}">
                <a16:creationId xmlns:a16="http://schemas.microsoft.com/office/drawing/2014/main" xmlns="" id="{C56D082C-8F2C-D312-93A9-BC925988C048}"/>
              </a:ext>
            </a:extLst>
          </p:cNvPr>
          <p:cNvSpPr/>
          <p:nvPr/>
        </p:nvSpPr>
        <p:spPr>
          <a:xfrm>
            <a:off x="970509" y="2157141"/>
            <a:ext cx="315108" cy="293743"/>
          </a:xfrm>
          <a:prstGeom prst="cub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Cubo 24">
            <a:extLst>
              <a:ext uri="{FF2B5EF4-FFF2-40B4-BE49-F238E27FC236}">
                <a16:creationId xmlns:a16="http://schemas.microsoft.com/office/drawing/2014/main" xmlns="" id="{22CCF47D-3782-E635-9356-BC65D86EF2C8}"/>
              </a:ext>
            </a:extLst>
          </p:cNvPr>
          <p:cNvSpPr/>
          <p:nvPr/>
        </p:nvSpPr>
        <p:spPr>
          <a:xfrm>
            <a:off x="1640325" y="2157141"/>
            <a:ext cx="315108" cy="293743"/>
          </a:xfrm>
          <a:prstGeom prst="cub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xmlns="" id="{8201C44A-AF1A-97C9-503B-3D89867DDFBC}"/>
              </a:ext>
            </a:extLst>
          </p:cNvPr>
          <p:cNvSpPr txBox="1"/>
          <p:nvPr/>
        </p:nvSpPr>
        <p:spPr>
          <a:xfrm>
            <a:off x="893227" y="2419685"/>
            <a:ext cx="4363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STR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xmlns="" id="{879887E4-BCEB-881B-5645-ADAA63FC0395}"/>
              </a:ext>
            </a:extLst>
          </p:cNvPr>
          <p:cNvSpPr txBox="1"/>
          <p:nvPr/>
        </p:nvSpPr>
        <p:spPr>
          <a:xfrm>
            <a:off x="1574320" y="2419685"/>
            <a:ext cx="4939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/>
              <a:t>ARC</a:t>
            </a:r>
            <a:endParaRPr lang="it-IT" sz="1100" dirty="0"/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xmlns="" id="{1AB49C15-CD51-BAA4-AB89-19B7E0E93979}"/>
              </a:ext>
            </a:extLst>
          </p:cNvPr>
          <p:cNvSpPr/>
          <p:nvPr/>
        </p:nvSpPr>
        <p:spPr>
          <a:xfrm>
            <a:off x="625836" y="887362"/>
            <a:ext cx="4778928" cy="1756682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xmlns="" id="{F029557C-6694-F36C-2A8A-C19F79DD208F}"/>
              </a:ext>
            </a:extLst>
          </p:cNvPr>
          <p:cNvSpPr/>
          <p:nvPr/>
        </p:nvSpPr>
        <p:spPr>
          <a:xfrm>
            <a:off x="2230460" y="976447"/>
            <a:ext cx="1473023" cy="1582060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2" name="Elemento grafico 31" descr="Database con riempimento a tinta unita">
            <a:extLst>
              <a:ext uri="{FF2B5EF4-FFF2-40B4-BE49-F238E27FC236}">
                <a16:creationId xmlns:a16="http://schemas.microsoft.com/office/drawing/2014/main" xmlns="" id="{5288A762-4EBA-1BBE-5906-9EABD02807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699761" y="996681"/>
            <a:ext cx="478424" cy="478424"/>
          </a:xfrm>
          <a:prstGeom prst="rect">
            <a:avLst/>
          </a:prstGeom>
        </p:spPr>
      </p:pic>
      <p:sp>
        <p:nvSpPr>
          <p:cNvPr id="33" name="CasellaDiTesto 32">
            <a:extLst>
              <a:ext uri="{FF2B5EF4-FFF2-40B4-BE49-F238E27FC236}">
                <a16:creationId xmlns:a16="http://schemas.microsoft.com/office/drawing/2014/main" xmlns="" id="{C1072232-0F0D-5680-38EF-98B05910B1BB}"/>
              </a:ext>
            </a:extLst>
          </p:cNvPr>
          <p:cNvSpPr txBox="1"/>
          <p:nvPr/>
        </p:nvSpPr>
        <p:spPr>
          <a:xfrm>
            <a:off x="2342434" y="1393504"/>
            <a:ext cx="12363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Edificio (Ipotesi 1)</a:t>
            </a:r>
          </a:p>
        </p:txBody>
      </p:sp>
      <p:sp>
        <p:nvSpPr>
          <p:cNvPr id="34" name="Cubo 33">
            <a:extLst>
              <a:ext uri="{FF2B5EF4-FFF2-40B4-BE49-F238E27FC236}">
                <a16:creationId xmlns:a16="http://schemas.microsoft.com/office/drawing/2014/main" xmlns="" id="{505717BF-8ED9-5E66-2FC7-9AC08CA5CF88}"/>
              </a:ext>
            </a:extLst>
          </p:cNvPr>
          <p:cNvSpPr/>
          <p:nvPr/>
        </p:nvSpPr>
        <p:spPr>
          <a:xfrm>
            <a:off x="3099789" y="2081895"/>
            <a:ext cx="315108" cy="293743"/>
          </a:xfrm>
          <a:prstGeom prst="cub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6" name="Cubo 35">
            <a:extLst>
              <a:ext uri="{FF2B5EF4-FFF2-40B4-BE49-F238E27FC236}">
                <a16:creationId xmlns:a16="http://schemas.microsoft.com/office/drawing/2014/main" xmlns="" id="{25A0A47E-F085-528F-A36E-7BC315F0F1A1}"/>
              </a:ext>
            </a:extLst>
          </p:cNvPr>
          <p:cNvSpPr/>
          <p:nvPr/>
        </p:nvSpPr>
        <p:spPr>
          <a:xfrm>
            <a:off x="2497516" y="2079355"/>
            <a:ext cx="315108" cy="293743"/>
          </a:xfrm>
          <a:prstGeom prst="cub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xmlns="" id="{9B705038-ED18-8B28-7271-46E772D92EAE}"/>
              </a:ext>
            </a:extLst>
          </p:cNvPr>
          <p:cNvSpPr txBox="1"/>
          <p:nvPr/>
        </p:nvSpPr>
        <p:spPr>
          <a:xfrm>
            <a:off x="3040088" y="2324555"/>
            <a:ext cx="4363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STR</a:t>
            </a: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xmlns="" id="{4DB53C2E-EDD6-EE32-93FF-1949B2FE0A12}"/>
              </a:ext>
            </a:extLst>
          </p:cNvPr>
          <p:cNvSpPr txBox="1"/>
          <p:nvPr/>
        </p:nvSpPr>
        <p:spPr>
          <a:xfrm>
            <a:off x="2420619" y="2324555"/>
            <a:ext cx="4363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ARC</a:t>
            </a:r>
          </a:p>
        </p:txBody>
      </p:sp>
      <p:cxnSp>
        <p:nvCxnSpPr>
          <p:cNvPr id="42" name="Connettore diritto 41">
            <a:extLst>
              <a:ext uri="{FF2B5EF4-FFF2-40B4-BE49-F238E27FC236}">
                <a16:creationId xmlns:a16="http://schemas.microsoft.com/office/drawing/2014/main" xmlns="" id="{ECA6B9A8-84B5-D76C-DF2C-B72E1DE9BE4B}"/>
              </a:ext>
            </a:extLst>
          </p:cNvPr>
          <p:cNvCxnSpPr>
            <a:stCxn id="25" idx="0"/>
            <a:endCxn id="9" idx="2"/>
          </p:cNvCxnSpPr>
          <p:nvPr/>
        </p:nvCxnSpPr>
        <p:spPr>
          <a:xfrm flipH="1" flipV="1">
            <a:off x="1449771" y="1900180"/>
            <a:ext cx="384826" cy="256960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3" name="Connettore diritto 42">
            <a:extLst>
              <a:ext uri="{FF2B5EF4-FFF2-40B4-BE49-F238E27FC236}">
                <a16:creationId xmlns:a16="http://schemas.microsoft.com/office/drawing/2014/main" xmlns="" id="{BEC5B176-09CA-14F9-7D3D-80B167E950BB}"/>
              </a:ext>
            </a:extLst>
          </p:cNvPr>
          <p:cNvCxnSpPr>
            <a:stCxn id="13" idx="0"/>
            <a:endCxn id="9" idx="2"/>
          </p:cNvCxnSpPr>
          <p:nvPr/>
        </p:nvCxnSpPr>
        <p:spPr>
          <a:xfrm flipV="1">
            <a:off x="1164781" y="1900180"/>
            <a:ext cx="284990" cy="256960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5" name="Connettore diritto 44">
            <a:extLst>
              <a:ext uri="{FF2B5EF4-FFF2-40B4-BE49-F238E27FC236}">
                <a16:creationId xmlns:a16="http://schemas.microsoft.com/office/drawing/2014/main" xmlns="" id="{5AAF68F2-948D-3C27-EF9F-282A3EDE7063}"/>
              </a:ext>
            </a:extLst>
          </p:cNvPr>
          <p:cNvCxnSpPr>
            <a:cxnSpLocks/>
            <a:stCxn id="34" idx="0"/>
            <a:endCxn id="33" idx="2"/>
          </p:cNvCxnSpPr>
          <p:nvPr/>
        </p:nvCxnSpPr>
        <p:spPr>
          <a:xfrm flipH="1" flipV="1">
            <a:off x="2960589" y="1655114"/>
            <a:ext cx="333472" cy="426781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6" name="Connettore diritto 45">
            <a:extLst>
              <a:ext uri="{FF2B5EF4-FFF2-40B4-BE49-F238E27FC236}">
                <a16:creationId xmlns:a16="http://schemas.microsoft.com/office/drawing/2014/main" xmlns="" id="{BCC7A684-3903-362F-53C2-121F077B8680}"/>
              </a:ext>
            </a:extLst>
          </p:cNvPr>
          <p:cNvCxnSpPr>
            <a:cxnSpLocks/>
            <a:stCxn id="36" idx="0"/>
            <a:endCxn id="33" idx="2"/>
          </p:cNvCxnSpPr>
          <p:nvPr/>
        </p:nvCxnSpPr>
        <p:spPr>
          <a:xfrm flipV="1">
            <a:off x="2691788" y="1655114"/>
            <a:ext cx="268801" cy="424241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0" name="Rettangolo 149">
            <a:extLst>
              <a:ext uri="{FF2B5EF4-FFF2-40B4-BE49-F238E27FC236}">
                <a16:creationId xmlns:a16="http://schemas.microsoft.com/office/drawing/2014/main" xmlns="" id="{55A44BB2-6DF5-8583-42FE-0F79B1A17A8D}"/>
              </a:ext>
            </a:extLst>
          </p:cNvPr>
          <p:cNvSpPr/>
          <p:nvPr/>
        </p:nvSpPr>
        <p:spPr>
          <a:xfrm>
            <a:off x="3840233" y="976447"/>
            <a:ext cx="1473023" cy="1582060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51" name="Elemento grafico 150" descr="Database con riempimento a tinta unita">
            <a:extLst>
              <a:ext uri="{FF2B5EF4-FFF2-40B4-BE49-F238E27FC236}">
                <a16:creationId xmlns:a16="http://schemas.microsoft.com/office/drawing/2014/main" xmlns="" id="{56B36F04-7E00-936F-ABDD-2DB48BC131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309534" y="996681"/>
            <a:ext cx="478424" cy="478424"/>
          </a:xfrm>
          <a:prstGeom prst="rect">
            <a:avLst/>
          </a:prstGeom>
        </p:spPr>
      </p:pic>
      <p:sp>
        <p:nvSpPr>
          <p:cNvPr id="152" name="CasellaDiTesto 151">
            <a:extLst>
              <a:ext uri="{FF2B5EF4-FFF2-40B4-BE49-F238E27FC236}">
                <a16:creationId xmlns:a16="http://schemas.microsoft.com/office/drawing/2014/main" xmlns="" id="{792FF2AB-C261-5547-8E44-9AD28FED273E}"/>
              </a:ext>
            </a:extLst>
          </p:cNvPr>
          <p:cNvSpPr txBox="1"/>
          <p:nvPr/>
        </p:nvSpPr>
        <p:spPr>
          <a:xfrm>
            <a:off x="3952207" y="1393504"/>
            <a:ext cx="12363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Edificio (Ipotesi 2)</a:t>
            </a:r>
          </a:p>
        </p:txBody>
      </p:sp>
      <p:sp>
        <p:nvSpPr>
          <p:cNvPr id="153" name="Cubo 152">
            <a:extLst>
              <a:ext uri="{FF2B5EF4-FFF2-40B4-BE49-F238E27FC236}">
                <a16:creationId xmlns:a16="http://schemas.microsoft.com/office/drawing/2014/main" xmlns="" id="{4E8FB882-248B-4099-7C98-B382DFC7080A}"/>
              </a:ext>
            </a:extLst>
          </p:cNvPr>
          <p:cNvSpPr/>
          <p:nvPr/>
        </p:nvSpPr>
        <p:spPr>
          <a:xfrm>
            <a:off x="4709562" y="2081895"/>
            <a:ext cx="315108" cy="293743"/>
          </a:xfrm>
          <a:prstGeom prst="cub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4" name="Cubo 153">
            <a:extLst>
              <a:ext uri="{FF2B5EF4-FFF2-40B4-BE49-F238E27FC236}">
                <a16:creationId xmlns:a16="http://schemas.microsoft.com/office/drawing/2014/main" xmlns="" id="{E74142B8-72CF-9B01-4895-94BA5F055C06}"/>
              </a:ext>
            </a:extLst>
          </p:cNvPr>
          <p:cNvSpPr/>
          <p:nvPr/>
        </p:nvSpPr>
        <p:spPr>
          <a:xfrm>
            <a:off x="4107289" y="2079355"/>
            <a:ext cx="315108" cy="293743"/>
          </a:xfrm>
          <a:prstGeom prst="cub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5" name="CasellaDiTesto 154">
            <a:extLst>
              <a:ext uri="{FF2B5EF4-FFF2-40B4-BE49-F238E27FC236}">
                <a16:creationId xmlns:a16="http://schemas.microsoft.com/office/drawing/2014/main" xmlns="" id="{A8B0602D-1748-0FE0-AED3-B7553391C960}"/>
              </a:ext>
            </a:extLst>
          </p:cNvPr>
          <p:cNvSpPr txBox="1"/>
          <p:nvPr/>
        </p:nvSpPr>
        <p:spPr>
          <a:xfrm>
            <a:off x="4649861" y="2324555"/>
            <a:ext cx="4363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STR</a:t>
            </a:r>
          </a:p>
        </p:txBody>
      </p:sp>
      <p:sp>
        <p:nvSpPr>
          <p:cNvPr id="156" name="CasellaDiTesto 155">
            <a:extLst>
              <a:ext uri="{FF2B5EF4-FFF2-40B4-BE49-F238E27FC236}">
                <a16:creationId xmlns:a16="http://schemas.microsoft.com/office/drawing/2014/main" xmlns="" id="{81952F1E-C7AA-8AB6-867A-DD854EE4BE97}"/>
              </a:ext>
            </a:extLst>
          </p:cNvPr>
          <p:cNvSpPr txBox="1"/>
          <p:nvPr/>
        </p:nvSpPr>
        <p:spPr>
          <a:xfrm>
            <a:off x="4030392" y="2324555"/>
            <a:ext cx="4363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ARC</a:t>
            </a:r>
          </a:p>
        </p:txBody>
      </p:sp>
      <p:cxnSp>
        <p:nvCxnSpPr>
          <p:cNvPr id="157" name="Connettore diritto 156">
            <a:extLst>
              <a:ext uri="{FF2B5EF4-FFF2-40B4-BE49-F238E27FC236}">
                <a16:creationId xmlns:a16="http://schemas.microsoft.com/office/drawing/2014/main" xmlns="" id="{1CCCC21B-4BDD-87AF-0C11-5724D3D0E5C4}"/>
              </a:ext>
            </a:extLst>
          </p:cNvPr>
          <p:cNvCxnSpPr>
            <a:cxnSpLocks/>
            <a:stCxn id="153" idx="0"/>
            <a:endCxn id="152" idx="2"/>
          </p:cNvCxnSpPr>
          <p:nvPr/>
        </p:nvCxnSpPr>
        <p:spPr>
          <a:xfrm flipH="1" flipV="1">
            <a:off x="4570362" y="1655114"/>
            <a:ext cx="333472" cy="426781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8" name="Connettore diritto 157">
            <a:extLst>
              <a:ext uri="{FF2B5EF4-FFF2-40B4-BE49-F238E27FC236}">
                <a16:creationId xmlns:a16="http://schemas.microsoft.com/office/drawing/2014/main" xmlns="" id="{8C1D55FF-8B5C-F548-766A-92E0D683D44E}"/>
              </a:ext>
            </a:extLst>
          </p:cNvPr>
          <p:cNvCxnSpPr>
            <a:cxnSpLocks/>
            <a:stCxn id="154" idx="0"/>
            <a:endCxn id="152" idx="2"/>
          </p:cNvCxnSpPr>
          <p:nvPr/>
        </p:nvCxnSpPr>
        <p:spPr>
          <a:xfrm flipV="1">
            <a:off x="4301561" y="1655114"/>
            <a:ext cx="268801" cy="424241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59" name="Elemento grafico 158" descr="Database con riempimento a tinta unita">
            <a:extLst>
              <a:ext uri="{FF2B5EF4-FFF2-40B4-BE49-F238E27FC236}">
                <a16:creationId xmlns:a16="http://schemas.microsoft.com/office/drawing/2014/main" xmlns="" id="{1AAD0A1A-6A77-6F03-CF06-02AA6A12F3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621859" y="2823196"/>
            <a:ext cx="663066" cy="663066"/>
          </a:xfrm>
          <a:prstGeom prst="rect">
            <a:avLst/>
          </a:prstGeom>
        </p:spPr>
      </p:pic>
      <p:sp>
        <p:nvSpPr>
          <p:cNvPr id="160" name="CasellaDiTesto 159">
            <a:extLst>
              <a:ext uri="{FF2B5EF4-FFF2-40B4-BE49-F238E27FC236}">
                <a16:creationId xmlns:a16="http://schemas.microsoft.com/office/drawing/2014/main" xmlns="" id="{02D4F682-6C24-ED8C-DB80-D2B68EF2D696}"/>
              </a:ext>
            </a:extLst>
          </p:cNvPr>
          <p:cNvSpPr txBox="1"/>
          <p:nvPr/>
        </p:nvSpPr>
        <p:spPr>
          <a:xfrm>
            <a:off x="1405843" y="3530844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/>
              <a:t>ESEMPIO 2</a:t>
            </a:r>
            <a:endParaRPr lang="it-IT" sz="1100" dirty="0"/>
          </a:p>
        </p:txBody>
      </p:sp>
      <p:sp>
        <p:nvSpPr>
          <p:cNvPr id="161" name="Cubo 160">
            <a:extLst>
              <a:ext uri="{FF2B5EF4-FFF2-40B4-BE49-F238E27FC236}">
                <a16:creationId xmlns:a16="http://schemas.microsoft.com/office/drawing/2014/main" xmlns="" id="{7F3999AD-288B-AE34-B65B-C004675F3034}"/>
              </a:ext>
            </a:extLst>
          </p:cNvPr>
          <p:cNvSpPr/>
          <p:nvPr/>
        </p:nvSpPr>
        <p:spPr>
          <a:xfrm>
            <a:off x="1471025" y="4049415"/>
            <a:ext cx="315108" cy="293743"/>
          </a:xfrm>
          <a:prstGeom prst="cub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2" name="Cubo 161">
            <a:extLst>
              <a:ext uri="{FF2B5EF4-FFF2-40B4-BE49-F238E27FC236}">
                <a16:creationId xmlns:a16="http://schemas.microsoft.com/office/drawing/2014/main" xmlns="" id="{0B15878B-DA0F-03DF-705C-0D615ED14465}"/>
              </a:ext>
            </a:extLst>
          </p:cNvPr>
          <p:cNvSpPr/>
          <p:nvPr/>
        </p:nvSpPr>
        <p:spPr>
          <a:xfrm>
            <a:off x="2140841" y="4049415"/>
            <a:ext cx="315108" cy="293743"/>
          </a:xfrm>
          <a:prstGeom prst="cub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3" name="CasellaDiTesto 162">
            <a:extLst>
              <a:ext uri="{FF2B5EF4-FFF2-40B4-BE49-F238E27FC236}">
                <a16:creationId xmlns:a16="http://schemas.microsoft.com/office/drawing/2014/main" xmlns="" id="{3DDF86CB-E088-AB4D-FD45-56394F53A37F}"/>
              </a:ext>
            </a:extLst>
          </p:cNvPr>
          <p:cNvSpPr txBox="1"/>
          <p:nvPr/>
        </p:nvSpPr>
        <p:spPr>
          <a:xfrm>
            <a:off x="1393743" y="4311959"/>
            <a:ext cx="4363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STR</a:t>
            </a:r>
          </a:p>
        </p:txBody>
      </p:sp>
      <p:sp>
        <p:nvSpPr>
          <p:cNvPr id="164" name="CasellaDiTesto 163">
            <a:extLst>
              <a:ext uri="{FF2B5EF4-FFF2-40B4-BE49-F238E27FC236}">
                <a16:creationId xmlns:a16="http://schemas.microsoft.com/office/drawing/2014/main" xmlns="" id="{8C337F11-4F7F-FEC0-0C15-0202D42276B6}"/>
              </a:ext>
            </a:extLst>
          </p:cNvPr>
          <p:cNvSpPr txBox="1"/>
          <p:nvPr/>
        </p:nvSpPr>
        <p:spPr>
          <a:xfrm>
            <a:off x="2074836" y="4311959"/>
            <a:ext cx="4939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/>
              <a:t>ARC</a:t>
            </a:r>
            <a:endParaRPr lang="it-IT" sz="1100" dirty="0"/>
          </a:p>
        </p:txBody>
      </p:sp>
      <p:sp>
        <p:nvSpPr>
          <p:cNvPr id="165" name="Rettangolo 164">
            <a:extLst>
              <a:ext uri="{FF2B5EF4-FFF2-40B4-BE49-F238E27FC236}">
                <a16:creationId xmlns:a16="http://schemas.microsoft.com/office/drawing/2014/main" xmlns="" id="{FFFE9561-D2EF-31F1-270A-7ADA5FD485DF}"/>
              </a:ext>
            </a:extLst>
          </p:cNvPr>
          <p:cNvSpPr/>
          <p:nvPr/>
        </p:nvSpPr>
        <p:spPr>
          <a:xfrm>
            <a:off x="1126352" y="2779636"/>
            <a:ext cx="1794782" cy="1756682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73" name="Connettore diritto 172">
            <a:extLst>
              <a:ext uri="{FF2B5EF4-FFF2-40B4-BE49-F238E27FC236}">
                <a16:creationId xmlns:a16="http://schemas.microsoft.com/office/drawing/2014/main" xmlns="" id="{CD8B7CDB-233F-3F34-F8B4-5AD84F8C2E5F}"/>
              </a:ext>
            </a:extLst>
          </p:cNvPr>
          <p:cNvCxnSpPr>
            <a:stCxn id="162" idx="0"/>
            <a:endCxn id="160" idx="2"/>
          </p:cNvCxnSpPr>
          <p:nvPr/>
        </p:nvCxnSpPr>
        <p:spPr>
          <a:xfrm flipH="1" flipV="1">
            <a:off x="1950287" y="3792454"/>
            <a:ext cx="384826" cy="256960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4" name="Connettore diritto 173">
            <a:extLst>
              <a:ext uri="{FF2B5EF4-FFF2-40B4-BE49-F238E27FC236}">
                <a16:creationId xmlns:a16="http://schemas.microsoft.com/office/drawing/2014/main" xmlns="" id="{8FD55963-23B0-9E0B-1ECC-B37EA0AAE772}"/>
              </a:ext>
            </a:extLst>
          </p:cNvPr>
          <p:cNvCxnSpPr>
            <a:stCxn id="161" idx="0"/>
            <a:endCxn id="160" idx="2"/>
          </p:cNvCxnSpPr>
          <p:nvPr/>
        </p:nvCxnSpPr>
        <p:spPr>
          <a:xfrm flipV="1">
            <a:off x="1665297" y="3792454"/>
            <a:ext cx="284990" cy="256960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86" name="Elemento grafico 185" descr="Database con riempimento a tinta unita">
            <a:extLst>
              <a:ext uri="{FF2B5EF4-FFF2-40B4-BE49-F238E27FC236}">
                <a16:creationId xmlns:a16="http://schemas.microsoft.com/office/drawing/2014/main" xmlns="" id="{0DEFD154-69AC-97B4-A510-D88F80FFEA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607195" y="2818772"/>
            <a:ext cx="663066" cy="663066"/>
          </a:xfrm>
          <a:prstGeom prst="rect">
            <a:avLst/>
          </a:prstGeom>
        </p:spPr>
      </p:pic>
      <p:sp>
        <p:nvSpPr>
          <p:cNvPr id="187" name="CasellaDiTesto 186">
            <a:extLst>
              <a:ext uri="{FF2B5EF4-FFF2-40B4-BE49-F238E27FC236}">
                <a16:creationId xmlns:a16="http://schemas.microsoft.com/office/drawing/2014/main" xmlns="" id="{02580C73-DBB9-E2F1-E398-D56E9B3A2A33}"/>
              </a:ext>
            </a:extLst>
          </p:cNvPr>
          <p:cNvSpPr txBox="1"/>
          <p:nvPr/>
        </p:nvSpPr>
        <p:spPr>
          <a:xfrm>
            <a:off x="3372118" y="3527172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/>
              <a:t>EDIFICIO 2</a:t>
            </a:r>
            <a:endParaRPr lang="it-IT" sz="1100" dirty="0"/>
          </a:p>
        </p:txBody>
      </p:sp>
      <p:sp>
        <p:nvSpPr>
          <p:cNvPr id="188" name="Cubo 187">
            <a:extLst>
              <a:ext uri="{FF2B5EF4-FFF2-40B4-BE49-F238E27FC236}">
                <a16:creationId xmlns:a16="http://schemas.microsoft.com/office/drawing/2014/main" xmlns="" id="{E524B3D9-5E1B-8F92-77E7-D865072E0D87}"/>
              </a:ext>
            </a:extLst>
          </p:cNvPr>
          <p:cNvSpPr/>
          <p:nvPr/>
        </p:nvSpPr>
        <p:spPr>
          <a:xfrm>
            <a:off x="3456361" y="4044991"/>
            <a:ext cx="315108" cy="293743"/>
          </a:xfrm>
          <a:prstGeom prst="cub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9" name="Cubo 188">
            <a:extLst>
              <a:ext uri="{FF2B5EF4-FFF2-40B4-BE49-F238E27FC236}">
                <a16:creationId xmlns:a16="http://schemas.microsoft.com/office/drawing/2014/main" xmlns="" id="{F6973434-DBC4-7F49-9B53-795FDDF67211}"/>
              </a:ext>
            </a:extLst>
          </p:cNvPr>
          <p:cNvSpPr/>
          <p:nvPr/>
        </p:nvSpPr>
        <p:spPr>
          <a:xfrm>
            <a:off x="4126177" y="4044991"/>
            <a:ext cx="315108" cy="293743"/>
          </a:xfrm>
          <a:prstGeom prst="cub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0" name="CasellaDiTesto 189">
            <a:extLst>
              <a:ext uri="{FF2B5EF4-FFF2-40B4-BE49-F238E27FC236}">
                <a16:creationId xmlns:a16="http://schemas.microsoft.com/office/drawing/2014/main" xmlns="" id="{14CD6856-DBE4-C2E2-B427-037F388DD8B5}"/>
              </a:ext>
            </a:extLst>
          </p:cNvPr>
          <p:cNvSpPr txBox="1"/>
          <p:nvPr/>
        </p:nvSpPr>
        <p:spPr>
          <a:xfrm>
            <a:off x="3379079" y="4307535"/>
            <a:ext cx="4363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STR</a:t>
            </a:r>
          </a:p>
        </p:txBody>
      </p:sp>
      <p:sp>
        <p:nvSpPr>
          <p:cNvPr id="191" name="CasellaDiTesto 190">
            <a:extLst>
              <a:ext uri="{FF2B5EF4-FFF2-40B4-BE49-F238E27FC236}">
                <a16:creationId xmlns:a16="http://schemas.microsoft.com/office/drawing/2014/main" xmlns="" id="{2642E09E-AC9A-5B9C-CB3C-C9A619982683}"/>
              </a:ext>
            </a:extLst>
          </p:cNvPr>
          <p:cNvSpPr txBox="1"/>
          <p:nvPr/>
        </p:nvSpPr>
        <p:spPr>
          <a:xfrm>
            <a:off x="4060172" y="4307535"/>
            <a:ext cx="4939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/>
              <a:t>ARC</a:t>
            </a:r>
            <a:endParaRPr lang="it-IT" sz="1100" dirty="0"/>
          </a:p>
        </p:txBody>
      </p:sp>
      <p:sp>
        <p:nvSpPr>
          <p:cNvPr id="192" name="Rettangolo 191">
            <a:extLst>
              <a:ext uri="{FF2B5EF4-FFF2-40B4-BE49-F238E27FC236}">
                <a16:creationId xmlns:a16="http://schemas.microsoft.com/office/drawing/2014/main" xmlns="" id="{452C6E24-E0AF-3ACD-BB2D-DBCB5CADE176}"/>
              </a:ext>
            </a:extLst>
          </p:cNvPr>
          <p:cNvSpPr/>
          <p:nvPr/>
        </p:nvSpPr>
        <p:spPr>
          <a:xfrm>
            <a:off x="3111688" y="2775212"/>
            <a:ext cx="1794782" cy="1756682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93" name="Connettore diritto 192">
            <a:extLst>
              <a:ext uri="{FF2B5EF4-FFF2-40B4-BE49-F238E27FC236}">
                <a16:creationId xmlns:a16="http://schemas.microsoft.com/office/drawing/2014/main" xmlns="" id="{79B52ED8-4E49-78B5-8CBD-B4769ABD75C5}"/>
              </a:ext>
            </a:extLst>
          </p:cNvPr>
          <p:cNvCxnSpPr>
            <a:stCxn id="189" idx="0"/>
            <a:endCxn id="187" idx="2"/>
          </p:cNvCxnSpPr>
          <p:nvPr/>
        </p:nvCxnSpPr>
        <p:spPr>
          <a:xfrm flipH="1" flipV="1">
            <a:off x="3916563" y="3788782"/>
            <a:ext cx="403887" cy="256208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4" name="Connettore diritto 193">
            <a:extLst>
              <a:ext uri="{FF2B5EF4-FFF2-40B4-BE49-F238E27FC236}">
                <a16:creationId xmlns:a16="http://schemas.microsoft.com/office/drawing/2014/main" xmlns="" id="{DCF223B9-EEDD-558A-3AE7-D33902AA2364}"/>
              </a:ext>
            </a:extLst>
          </p:cNvPr>
          <p:cNvCxnSpPr>
            <a:stCxn id="188" idx="0"/>
            <a:endCxn id="187" idx="2"/>
          </p:cNvCxnSpPr>
          <p:nvPr/>
        </p:nvCxnSpPr>
        <p:spPr>
          <a:xfrm flipV="1">
            <a:off x="3650634" y="3788782"/>
            <a:ext cx="265929" cy="256208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208" name="Elemento grafico 207" descr="Database con riempimento a tinta unita">
            <a:extLst>
              <a:ext uri="{FF2B5EF4-FFF2-40B4-BE49-F238E27FC236}">
                <a16:creationId xmlns:a16="http://schemas.microsoft.com/office/drawing/2014/main" xmlns="" id="{17F97FBB-0030-9918-1EB3-45012613CE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607195" y="4734303"/>
            <a:ext cx="663066" cy="663066"/>
          </a:xfrm>
          <a:prstGeom prst="rect">
            <a:avLst/>
          </a:prstGeom>
        </p:spPr>
      </p:pic>
      <p:sp>
        <p:nvSpPr>
          <p:cNvPr id="209" name="CasellaDiTesto 208">
            <a:extLst>
              <a:ext uri="{FF2B5EF4-FFF2-40B4-BE49-F238E27FC236}">
                <a16:creationId xmlns:a16="http://schemas.microsoft.com/office/drawing/2014/main" xmlns="" id="{A383D166-3126-B574-50DB-8DC45590CB64}"/>
              </a:ext>
            </a:extLst>
          </p:cNvPr>
          <p:cNvSpPr txBox="1"/>
          <p:nvPr/>
        </p:nvSpPr>
        <p:spPr>
          <a:xfrm>
            <a:off x="3407762" y="5303524"/>
            <a:ext cx="10888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/>
              <a:t>AREA GENERALE</a:t>
            </a:r>
            <a:endParaRPr lang="it-IT" sz="1100" dirty="0"/>
          </a:p>
        </p:txBody>
      </p:sp>
      <p:sp>
        <p:nvSpPr>
          <p:cNvPr id="211" name="Cubo 210">
            <a:extLst>
              <a:ext uri="{FF2B5EF4-FFF2-40B4-BE49-F238E27FC236}">
                <a16:creationId xmlns:a16="http://schemas.microsoft.com/office/drawing/2014/main" xmlns="" id="{ACB1D59A-E6D1-433B-F431-E57AE3896D16}"/>
              </a:ext>
            </a:extLst>
          </p:cNvPr>
          <p:cNvSpPr/>
          <p:nvPr/>
        </p:nvSpPr>
        <p:spPr>
          <a:xfrm>
            <a:off x="3759008" y="5962356"/>
            <a:ext cx="315108" cy="293743"/>
          </a:xfrm>
          <a:prstGeom prst="cub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3" name="CasellaDiTesto 212">
            <a:extLst>
              <a:ext uri="{FF2B5EF4-FFF2-40B4-BE49-F238E27FC236}">
                <a16:creationId xmlns:a16="http://schemas.microsoft.com/office/drawing/2014/main" xmlns="" id="{AF1B7CB7-C51D-B2CE-828C-9D88FBBDE157}"/>
              </a:ext>
            </a:extLst>
          </p:cNvPr>
          <p:cNvSpPr txBox="1"/>
          <p:nvPr/>
        </p:nvSpPr>
        <p:spPr>
          <a:xfrm>
            <a:off x="3693003" y="6224900"/>
            <a:ext cx="4939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/>
              <a:t>ARC</a:t>
            </a:r>
            <a:endParaRPr lang="it-IT" sz="1100" dirty="0"/>
          </a:p>
        </p:txBody>
      </p:sp>
      <p:sp>
        <p:nvSpPr>
          <p:cNvPr id="214" name="Rettangolo 213">
            <a:extLst>
              <a:ext uri="{FF2B5EF4-FFF2-40B4-BE49-F238E27FC236}">
                <a16:creationId xmlns:a16="http://schemas.microsoft.com/office/drawing/2014/main" xmlns="" id="{322E272B-4AB8-2B6A-EF1C-C8566BF20A33}"/>
              </a:ext>
            </a:extLst>
          </p:cNvPr>
          <p:cNvSpPr/>
          <p:nvPr/>
        </p:nvSpPr>
        <p:spPr>
          <a:xfrm>
            <a:off x="3111688" y="4690743"/>
            <a:ext cx="1794782" cy="1756682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15" name="Connettore diritto 214">
            <a:extLst>
              <a:ext uri="{FF2B5EF4-FFF2-40B4-BE49-F238E27FC236}">
                <a16:creationId xmlns:a16="http://schemas.microsoft.com/office/drawing/2014/main" xmlns="" id="{F9335955-6BD3-3C15-6E62-E7FEBEE8F26B}"/>
              </a:ext>
            </a:extLst>
          </p:cNvPr>
          <p:cNvCxnSpPr>
            <a:stCxn id="211" idx="0"/>
            <a:endCxn id="209" idx="2"/>
          </p:cNvCxnSpPr>
          <p:nvPr/>
        </p:nvCxnSpPr>
        <p:spPr>
          <a:xfrm flipH="1" flipV="1">
            <a:off x="3952206" y="5734411"/>
            <a:ext cx="1074" cy="227945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224" name="Elemento grafico 223" descr="Database con riempimento a tinta unita">
            <a:extLst>
              <a:ext uri="{FF2B5EF4-FFF2-40B4-BE49-F238E27FC236}">
                <a16:creationId xmlns:a16="http://schemas.microsoft.com/office/drawing/2014/main" xmlns="" id="{075BA23E-3785-E255-4678-34868571F2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616820" y="4734303"/>
            <a:ext cx="663066" cy="663066"/>
          </a:xfrm>
          <a:prstGeom prst="rect">
            <a:avLst/>
          </a:prstGeom>
        </p:spPr>
      </p:pic>
      <p:sp>
        <p:nvSpPr>
          <p:cNvPr id="225" name="CasellaDiTesto 224">
            <a:extLst>
              <a:ext uri="{FF2B5EF4-FFF2-40B4-BE49-F238E27FC236}">
                <a16:creationId xmlns:a16="http://schemas.microsoft.com/office/drawing/2014/main" xmlns="" id="{63F9D028-8895-174D-12A0-E18910ACD4CC}"/>
              </a:ext>
            </a:extLst>
          </p:cNvPr>
          <p:cNvSpPr txBox="1"/>
          <p:nvPr/>
        </p:nvSpPr>
        <p:spPr>
          <a:xfrm>
            <a:off x="1417387" y="5303523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/>
              <a:t>ESEMPIO 3</a:t>
            </a:r>
            <a:endParaRPr lang="it-IT" sz="1100" dirty="0"/>
          </a:p>
        </p:txBody>
      </p:sp>
      <p:sp>
        <p:nvSpPr>
          <p:cNvPr id="227" name="CasellaDiTesto 226">
            <a:extLst>
              <a:ext uri="{FF2B5EF4-FFF2-40B4-BE49-F238E27FC236}">
                <a16:creationId xmlns:a16="http://schemas.microsoft.com/office/drawing/2014/main" xmlns="" id="{01B639AD-9FF5-9E25-7408-5668399BA2AF}"/>
              </a:ext>
            </a:extLst>
          </p:cNvPr>
          <p:cNvSpPr txBox="1"/>
          <p:nvPr/>
        </p:nvSpPr>
        <p:spPr>
          <a:xfrm>
            <a:off x="1683948" y="6188012"/>
            <a:ext cx="4939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STR</a:t>
            </a:r>
          </a:p>
        </p:txBody>
      </p:sp>
      <p:sp>
        <p:nvSpPr>
          <p:cNvPr id="228" name="Rettangolo 227">
            <a:extLst>
              <a:ext uri="{FF2B5EF4-FFF2-40B4-BE49-F238E27FC236}">
                <a16:creationId xmlns:a16="http://schemas.microsoft.com/office/drawing/2014/main" xmlns="" id="{EA297971-ADD5-01F6-A4AE-A9B04C3901CC}"/>
              </a:ext>
            </a:extLst>
          </p:cNvPr>
          <p:cNvSpPr/>
          <p:nvPr/>
        </p:nvSpPr>
        <p:spPr>
          <a:xfrm>
            <a:off x="1121313" y="4690743"/>
            <a:ext cx="1794782" cy="1756682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29" name="Connettore diritto 228">
            <a:extLst>
              <a:ext uri="{FF2B5EF4-FFF2-40B4-BE49-F238E27FC236}">
                <a16:creationId xmlns:a16="http://schemas.microsoft.com/office/drawing/2014/main" xmlns="" id="{F6358AD3-1663-E7E8-6FBF-C49BBEC4EC10}"/>
              </a:ext>
            </a:extLst>
          </p:cNvPr>
          <p:cNvCxnSpPr>
            <a:cxnSpLocks/>
            <a:stCxn id="230" idx="0"/>
            <a:endCxn id="225" idx="2"/>
          </p:cNvCxnSpPr>
          <p:nvPr/>
        </p:nvCxnSpPr>
        <p:spPr>
          <a:xfrm flipH="1" flipV="1">
            <a:off x="1961832" y="5565133"/>
            <a:ext cx="5789" cy="366024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30" name="Cubo 229">
            <a:extLst>
              <a:ext uri="{FF2B5EF4-FFF2-40B4-BE49-F238E27FC236}">
                <a16:creationId xmlns:a16="http://schemas.microsoft.com/office/drawing/2014/main" xmlns="" id="{BB5C273A-AD05-1A3E-9FA2-59E7E65D8B1F}"/>
              </a:ext>
            </a:extLst>
          </p:cNvPr>
          <p:cNvSpPr/>
          <p:nvPr/>
        </p:nvSpPr>
        <p:spPr>
          <a:xfrm>
            <a:off x="1773348" y="5931158"/>
            <a:ext cx="315108" cy="293743"/>
          </a:xfrm>
          <a:prstGeom prst="cub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xmlns="" id="{EDB12D38-5BA8-AA55-454F-2A29C4A3C8B4}"/>
              </a:ext>
            </a:extLst>
          </p:cNvPr>
          <p:cNvSpPr/>
          <p:nvPr/>
        </p:nvSpPr>
        <p:spPr>
          <a:xfrm>
            <a:off x="348764" y="360727"/>
            <a:ext cx="8420119" cy="6355033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Elemento grafico 6" descr="Database con riempimento a tinta unita">
            <a:extLst>
              <a:ext uri="{FF2B5EF4-FFF2-40B4-BE49-F238E27FC236}">
                <a16:creationId xmlns:a16="http://schemas.microsoft.com/office/drawing/2014/main" xmlns="" id="{E052D4A4-5EE2-F549-4590-FB7BA4EE02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913523" y="936303"/>
            <a:ext cx="914400" cy="914400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xmlns="" id="{B7BA2384-AC6D-4F52-5CD2-F5ED8EBF58B7}"/>
              </a:ext>
            </a:extLst>
          </p:cNvPr>
          <p:cNvSpPr/>
          <p:nvPr/>
        </p:nvSpPr>
        <p:spPr>
          <a:xfrm>
            <a:off x="475636" y="701040"/>
            <a:ext cx="6621838" cy="591312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Elemento grafico 9" descr="Database con riempimento a tinta unita">
            <a:extLst>
              <a:ext uri="{FF2B5EF4-FFF2-40B4-BE49-F238E27FC236}">
                <a16:creationId xmlns:a16="http://schemas.microsoft.com/office/drawing/2014/main" xmlns="" id="{CDC68E29-6263-C66C-3738-F16A716AF73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372500" y="2459839"/>
            <a:ext cx="914400" cy="914400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xmlns="" id="{5A5626B1-315F-2C5A-9A9F-C1C27482D607}"/>
              </a:ext>
            </a:extLst>
          </p:cNvPr>
          <p:cNvSpPr txBox="1"/>
          <p:nvPr/>
        </p:nvSpPr>
        <p:spPr>
          <a:xfrm>
            <a:off x="7232673" y="3374240"/>
            <a:ext cx="1501629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Area </a:t>
            </a:r>
            <a:r>
              <a:rPr lang="it-IT" sz="1100" dirty="0" smtClean="0"/>
              <a:t>generale (contesto</a:t>
            </a:r>
            <a:r>
              <a:rPr lang="it-IT" sz="1100" dirty="0"/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100" dirty="0"/>
              <a:t>Modelli contesto </a:t>
            </a:r>
            <a:r>
              <a:rPr lang="it-IT" sz="1100" dirty="0" err="1" smtClean="0"/>
              <a:t>paeseaggio</a:t>
            </a:r>
            <a:endParaRPr lang="it-IT" sz="11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100" dirty="0"/>
              <a:t>Modelli </a:t>
            </a:r>
            <a:r>
              <a:rPr lang="it-IT" sz="1100" dirty="0" smtClean="0"/>
              <a:t>sottostazioni impianti</a:t>
            </a:r>
            <a:endParaRPr lang="it-IT" sz="1100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xmlns="" id="{6CE9B0C5-9F5A-FE95-EAF5-E78BCA529FC4}"/>
              </a:ext>
            </a:extLst>
          </p:cNvPr>
          <p:cNvSpPr txBox="1"/>
          <p:nvPr/>
        </p:nvSpPr>
        <p:spPr>
          <a:xfrm>
            <a:off x="5595845" y="1708268"/>
            <a:ext cx="15016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err="1"/>
              <a:t>Co.S.I.M</a:t>
            </a:r>
            <a:r>
              <a:rPr lang="it-IT" sz="11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56197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xmlns="" id="{E32B3D92-ABAD-0F3B-007E-8987C6E8CAAD}"/>
              </a:ext>
            </a:extLst>
          </p:cNvPr>
          <p:cNvSpPr/>
          <p:nvPr/>
        </p:nvSpPr>
        <p:spPr>
          <a:xfrm>
            <a:off x="348764" y="372664"/>
            <a:ext cx="8420119" cy="6355033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1298ABFF-8FE8-A626-316B-5A87C56379CC}"/>
              </a:ext>
            </a:extLst>
          </p:cNvPr>
          <p:cNvSpPr txBox="1"/>
          <p:nvPr/>
        </p:nvSpPr>
        <p:spPr>
          <a:xfrm>
            <a:off x="414557" y="354676"/>
            <a:ext cx="4452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FFC000"/>
                </a:solidFill>
              </a:rPr>
              <a:t>Modello aggregato master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xmlns="" id="{A44E22F4-A42F-9293-6F65-D6D26E8F573B}"/>
              </a:ext>
            </a:extLst>
          </p:cNvPr>
          <p:cNvSpPr txBox="1"/>
          <p:nvPr/>
        </p:nvSpPr>
        <p:spPr>
          <a:xfrm>
            <a:off x="348763" y="13886"/>
            <a:ext cx="842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FFC000"/>
                </a:solidFill>
              </a:rPr>
              <a:t>STRUTTURAZIONE MODELLI INFORMATIVI </a:t>
            </a:r>
            <a:r>
              <a:rPr lang="it-IT" dirty="0" smtClean="0">
                <a:solidFill>
                  <a:srgbClr val="FFC000"/>
                </a:solidFill>
              </a:rPr>
              <a:t>ESECUTIVO</a:t>
            </a:r>
            <a:endParaRPr lang="it-IT" dirty="0">
              <a:solidFill>
                <a:srgbClr val="FFC000"/>
              </a:solidFill>
            </a:endParaRPr>
          </a:p>
        </p:txBody>
      </p:sp>
      <p:pic>
        <p:nvPicPr>
          <p:cNvPr id="6" name="Elemento grafico 5" descr="Database con riempimento a tinta unita">
            <a:extLst>
              <a:ext uri="{FF2B5EF4-FFF2-40B4-BE49-F238E27FC236}">
                <a16:creationId xmlns:a16="http://schemas.microsoft.com/office/drawing/2014/main" xmlns="" id="{37DC3761-2A0D-2043-A314-6192A43951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488841" y="923160"/>
            <a:ext cx="663066" cy="663066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xmlns="" id="{D0D82639-6547-86F2-2FDC-CF47D1B891E9}"/>
              </a:ext>
            </a:extLst>
          </p:cNvPr>
          <p:cNvSpPr txBox="1"/>
          <p:nvPr/>
        </p:nvSpPr>
        <p:spPr>
          <a:xfrm>
            <a:off x="1289858" y="1478512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/>
              <a:t>ESEMPIO 1</a:t>
            </a:r>
            <a:endParaRPr lang="it-IT" sz="1100" dirty="0"/>
          </a:p>
        </p:txBody>
      </p:sp>
      <p:sp>
        <p:nvSpPr>
          <p:cNvPr id="13" name="Cubo 12">
            <a:extLst>
              <a:ext uri="{FF2B5EF4-FFF2-40B4-BE49-F238E27FC236}">
                <a16:creationId xmlns:a16="http://schemas.microsoft.com/office/drawing/2014/main" xmlns="" id="{C56D082C-8F2C-D312-93A9-BC925988C048}"/>
              </a:ext>
            </a:extLst>
          </p:cNvPr>
          <p:cNvSpPr/>
          <p:nvPr/>
        </p:nvSpPr>
        <p:spPr>
          <a:xfrm>
            <a:off x="1034544" y="1978559"/>
            <a:ext cx="315108" cy="293743"/>
          </a:xfrm>
          <a:prstGeom prst="cub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Cubo 24">
            <a:extLst>
              <a:ext uri="{FF2B5EF4-FFF2-40B4-BE49-F238E27FC236}">
                <a16:creationId xmlns:a16="http://schemas.microsoft.com/office/drawing/2014/main" xmlns="" id="{22CCF47D-3782-E635-9356-BC65D86EF2C8}"/>
              </a:ext>
            </a:extLst>
          </p:cNvPr>
          <p:cNvSpPr/>
          <p:nvPr/>
        </p:nvSpPr>
        <p:spPr>
          <a:xfrm>
            <a:off x="1639426" y="1978559"/>
            <a:ext cx="315108" cy="293743"/>
          </a:xfrm>
          <a:prstGeom prst="cub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xmlns="" id="{8201C44A-AF1A-97C9-503B-3D89867DDFBC}"/>
              </a:ext>
            </a:extLst>
          </p:cNvPr>
          <p:cNvSpPr txBox="1"/>
          <p:nvPr/>
        </p:nvSpPr>
        <p:spPr>
          <a:xfrm>
            <a:off x="951180" y="2249127"/>
            <a:ext cx="4363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STR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xmlns="" id="{879887E4-BCEB-881B-5645-ADAA63FC0395}"/>
              </a:ext>
            </a:extLst>
          </p:cNvPr>
          <p:cNvSpPr txBox="1"/>
          <p:nvPr/>
        </p:nvSpPr>
        <p:spPr>
          <a:xfrm>
            <a:off x="1573421" y="2241103"/>
            <a:ext cx="4939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/>
              <a:t>ARC</a:t>
            </a:r>
            <a:endParaRPr lang="it-IT" sz="1100" dirty="0"/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xmlns="" id="{1AB49C15-CD51-BAA4-AB89-19B7E0E93979}"/>
              </a:ext>
            </a:extLst>
          </p:cNvPr>
          <p:cNvSpPr/>
          <p:nvPr/>
        </p:nvSpPr>
        <p:spPr>
          <a:xfrm>
            <a:off x="625836" y="899299"/>
            <a:ext cx="4778928" cy="1756682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xmlns="" id="{F029557C-6694-F36C-2A8A-C19F79DD208F}"/>
              </a:ext>
            </a:extLst>
          </p:cNvPr>
          <p:cNvSpPr/>
          <p:nvPr/>
        </p:nvSpPr>
        <p:spPr>
          <a:xfrm>
            <a:off x="3403232" y="975444"/>
            <a:ext cx="1870852" cy="1618544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2" name="Elemento grafico 31" descr="Database con riempimento a tinta unita">
            <a:extLst>
              <a:ext uri="{FF2B5EF4-FFF2-40B4-BE49-F238E27FC236}">
                <a16:creationId xmlns:a16="http://schemas.microsoft.com/office/drawing/2014/main" xmlns="" id="{5288A762-4EBA-1BBE-5906-9EABD02807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107059" y="1008534"/>
            <a:ext cx="478424" cy="478424"/>
          </a:xfrm>
          <a:prstGeom prst="rect">
            <a:avLst/>
          </a:prstGeom>
        </p:spPr>
      </p:pic>
      <p:sp>
        <p:nvSpPr>
          <p:cNvPr id="33" name="CasellaDiTesto 32">
            <a:extLst>
              <a:ext uri="{FF2B5EF4-FFF2-40B4-BE49-F238E27FC236}">
                <a16:creationId xmlns:a16="http://schemas.microsoft.com/office/drawing/2014/main" xmlns="" id="{C1072232-0F0D-5680-38EF-98B05910B1BB}"/>
              </a:ext>
            </a:extLst>
          </p:cNvPr>
          <p:cNvSpPr txBox="1"/>
          <p:nvPr/>
        </p:nvSpPr>
        <p:spPr>
          <a:xfrm>
            <a:off x="3775395" y="1385422"/>
            <a:ext cx="12363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/>
              <a:t>EDIFICIO (ipotesi 2)</a:t>
            </a:r>
            <a:endParaRPr lang="it-IT" sz="1100" dirty="0"/>
          </a:p>
        </p:txBody>
      </p:sp>
      <p:sp>
        <p:nvSpPr>
          <p:cNvPr id="34" name="Cubo 33">
            <a:extLst>
              <a:ext uri="{FF2B5EF4-FFF2-40B4-BE49-F238E27FC236}">
                <a16:creationId xmlns:a16="http://schemas.microsoft.com/office/drawing/2014/main" xmlns="" id="{505717BF-8ED9-5E66-2FC7-9AC08CA5CF88}"/>
              </a:ext>
            </a:extLst>
          </p:cNvPr>
          <p:cNvSpPr/>
          <p:nvPr/>
        </p:nvSpPr>
        <p:spPr>
          <a:xfrm>
            <a:off x="4209502" y="1923242"/>
            <a:ext cx="315108" cy="293743"/>
          </a:xfrm>
          <a:prstGeom prst="cub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6" name="Cubo 35">
            <a:extLst>
              <a:ext uri="{FF2B5EF4-FFF2-40B4-BE49-F238E27FC236}">
                <a16:creationId xmlns:a16="http://schemas.microsoft.com/office/drawing/2014/main" xmlns="" id="{25A0A47E-F085-528F-A36E-7BC315F0F1A1}"/>
              </a:ext>
            </a:extLst>
          </p:cNvPr>
          <p:cNvSpPr/>
          <p:nvPr/>
        </p:nvSpPr>
        <p:spPr>
          <a:xfrm>
            <a:off x="3607229" y="1920702"/>
            <a:ext cx="315108" cy="293743"/>
          </a:xfrm>
          <a:prstGeom prst="cub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xmlns="" id="{9B705038-ED18-8B28-7271-46E772D92EAE}"/>
              </a:ext>
            </a:extLst>
          </p:cNvPr>
          <p:cNvSpPr txBox="1"/>
          <p:nvPr/>
        </p:nvSpPr>
        <p:spPr>
          <a:xfrm>
            <a:off x="4149801" y="2165902"/>
            <a:ext cx="4363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STR</a:t>
            </a: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xmlns="" id="{4DB53C2E-EDD6-EE32-93FF-1949B2FE0A12}"/>
              </a:ext>
            </a:extLst>
          </p:cNvPr>
          <p:cNvSpPr txBox="1"/>
          <p:nvPr/>
        </p:nvSpPr>
        <p:spPr>
          <a:xfrm>
            <a:off x="3530332" y="2165902"/>
            <a:ext cx="4363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ARC</a:t>
            </a:r>
          </a:p>
        </p:txBody>
      </p:sp>
      <p:cxnSp>
        <p:nvCxnSpPr>
          <p:cNvPr id="42" name="Connettore diritto 41">
            <a:extLst>
              <a:ext uri="{FF2B5EF4-FFF2-40B4-BE49-F238E27FC236}">
                <a16:creationId xmlns:a16="http://schemas.microsoft.com/office/drawing/2014/main" xmlns="" id="{ECA6B9A8-84B5-D76C-DF2C-B72E1DE9BE4B}"/>
              </a:ext>
            </a:extLst>
          </p:cNvPr>
          <p:cNvCxnSpPr>
            <a:stCxn id="25" idx="0"/>
            <a:endCxn id="9" idx="2"/>
          </p:cNvCxnSpPr>
          <p:nvPr/>
        </p:nvCxnSpPr>
        <p:spPr>
          <a:xfrm flipV="1">
            <a:off x="1833698" y="1740122"/>
            <a:ext cx="604" cy="238436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3" name="Connettore diritto 42">
            <a:extLst>
              <a:ext uri="{FF2B5EF4-FFF2-40B4-BE49-F238E27FC236}">
                <a16:creationId xmlns:a16="http://schemas.microsoft.com/office/drawing/2014/main" xmlns="" id="{BEC5B176-09CA-14F9-7D3D-80B167E950BB}"/>
              </a:ext>
            </a:extLst>
          </p:cNvPr>
          <p:cNvCxnSpPr>
            <a:stCxn id="13" idx="0"/>
            <a:endCxn id="9" idx="2"/>
          </p:cNvCxnSpPr>
          <p:nvPr/>
        </p:nvCxnSpPr>
        <p:spPr>
          <a:xfrm flipV="1">
            <a:off x="1228816" y="1740122"/>
            <a:ext cx="605486" cy="238436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5" name="Connettore diritto 44">
            <a:extLst>
              <a:ext uri="{FF2B5EF4-FFF2-40B4-BE49-F238E27FC236}">
                <a16:creationId xmlns:a16="http://schemas.microsoft.com/office/drawing/2014/main" xmlns="" id="{5AAF68F2-948D-3C27-EF9F-282A3EDE7063}"/>
              </a:ext>
            </a:extLst>
          </p:cNvPr>
          <p:cNvCxnSpPr>
            <a:cxnSpLocks/>
            <a:stCxn id="34" idx="0"/>
            <a:endCxn id="33" idx="2"/>
          </p:cNvCxnSpPr>
          <p:nvPr/>
        </p:nvCxnSpPr>
        <p:spPr>
          <a:xfrm flipH="1" flipV="1">
            <a:off x="4393550" y="1816309"/>
            <a:ext cx="10224" cy="106933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6" name="Connettore diritto 45">
            <a:extLst>
              <a:ext uri="{FF2B5EF4-FFF2-40B4-BE49-F238E27FC236}">
                <a16:creationId xmlns:a16="http://schemas.microsoft.com/office/drawing/2014/main" xmlns="" id="{BCC7A684-3903-362F-53C2-121F077B8680}"/>
              </a:ext>
            </a:extLst>
          </p:cNvPr>
          <p:cNvCxnSpPr>
            <a:cxnSpLocks/>
            <a:stCxn id="36" idx="0"/>
            <a:endCxn id="33" idx="2"/>
          </p:cNvCxnSpPr>
          <p:nvPr/>
        </p:nvCxnSpPr>
        <p:spPr>
          <a:xfrm flipV="1">
            <a:off x="3801501" y="1816309"/>
            <a:ext cx="592049" cy="104393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43" name="Elemento grafico 142" descr="Database con riempimento a tinta unita">
            <a:extLst>
              <a:ext uri="{FF2B5EF4-FFF2-40B4-BE49-F238E27FC236}">
                <a16:creationId xmlns:a16="http://schemas.microsoft.com/office/drawing/2014/main" xmlns="" id="{8FDE15C1-DAE7-C8ED-33B7-C1C6E3A21B4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913523" y="948240"/>
            <a:ext cx="914400" cy="914400"/>
          </a:xfrm>
          <a:prstGeom prst="rect">
            <a:avLst/>
          </a:prstGeom>
        </p:spPr>
      </p:pic>
      <p:sp>
        <p:nvSpPr>
          <p:cNvPr id="144" name="CasellaDiTesto 143">
            <a:extLst>
              <a:ext uri="{FF2B5EF4-FFF2-40B4-BE49-F238E27FC236}">
                <a16:creationId xmlns:a16="http://schemas.microsoft.com/office/drawing/2014/main" xmlns="" id="{8510C2C3-1E66-5C4D-D7DB-B18D15AF0070}"/>
              </a:ext>
            </a:extLst>
          </p:cNvPr>
          <p:cNvSpPr txBox="1"/>
          <p:nvPr/>
        </p:nvSpPr>
        <p:spPr>
          <a:xfrm>
            <a:off x="5595845" y="1720205"/>
            <a:ext cx="15016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err="1"/>
              <a:t>Co.S.I.M</a:t>
            </a:r>
            <a:r>
              <a:rPr lang="it-IT" sz="1100" dirty="0"/>
              <a:t>.</a:t>
            </a:r>
          </a:p>
        </p:txBody>
      </p:sp>
      <p:sp>
        <p:nvSpPr>
          <p:cNvPr id="145" name="Rettangolo 144">
            <a:extLst>
              <a:ext uri="{FF2B5EF4-FFF2-40B4-BE49-F238E27FC236}">
                <a16:creationId xmlns:a16="http://schemas.microsoft.com/office/drawing/2014/main" xmlns="" id="{F3A343A5-7F21-14BF-7A78-8D6A9BC891EF}"/>
              </a:ext>
            </a:extLst>
          </p:cNvPr>
          <p:cNvSpPr/>
          <p:nvPr/>
        </p:nvSpPr>
        <p:spPr>
          <a:xfrm>
            <a:off x="475636" y="712977"/>
            <a:ext cx="6621838" cy="591312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59" name="Elemento grafico 158" descr="Database con riempimento a tinta unita">
            <a:extLst>
              <a:ext uri="{FF2B5EF4-FFF2-40B4-BE49-F238E27FC236}">
                <a16:creationId xmlns:a16="http://schemas.microsoft.com/office/drawing/2014/main" xmlns="" id="{1AAD0A1A-6A77-6F03-CF06-02AA6A12F3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698586" y="2820039"/>
            <a:ext cx="663066" cy="663066"/>
          </a:xfrm>
          <a:prstGeom prst="rect">
            <a:avLst/>
          </a:prstGeom>
        </p:spPr>
      </p:pic>
      <p:sp>
        <p:nvSpPr>
          <p:cNvPr id="165" name="Rettangolo 164">
            <a:extLst>
              <a:ext uri="{FF2B5EF4-FFF2-40B4-BE49-F238E27FC236}">
                <a16:creationId xmlns:a16="http://schemas.microsoft.com/office/drawing/2014/main" xmlns="" id="{FFFE9561-D2EF-31F1-270A-7ADA5FD485DF}"/>
              </a:ext>
            </a:extLst>
          </p:cNvPr>
          <p:cNvSpPr/>
          <p:nvPr/>
        </p:nvSpPr>
        <p:spPr>
          <a:xfrm>
            <a:off x="1126352" y="2791573"/>
            <a:ext cx="1794782" cy="1756682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86" name="Elemento grafico 185" descr="Database con riempimento a tinta unita">
            <a:extLst>
              <a:ext uri="{FF2B5EF4-FFF2-40B4-BE49-F238E27FC236}">
                <a16:creationId xmlns:a16="http://schemas.microsoft.com/office/drawing/2014/main" xmlns="" id="{0DEFD154-69AC-97B4-A510-D88F80FFEA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607195" y="2830709"/>
            <a:ext cx="663066" cy="663066"/>
          </a:xfrm>
          <a:prstGeom prst="rect">
            <a:avLst/>
          </a:prstGeom>
        </p:spPr>
      </p:pic>
      <p:sp>
        <p:nvSpPr>
          <p:cNvPr id="192" name="Rettangolo 191">
            <a:extLst>
              <a:ext uri="{FF2B5EF4-FFF2-40B4-BE49-F238E27FC236}">
                <a16:creationId xmlns:a16="http://schemas.microsoft.com/office/drawing/2014/main" xmlns="" id="{452C6E24-E0AF-3ACD-BB2D-DBCB5CADE176}"/>
              </a:ext>
            </a:extLst>
          </p:cNvPr>
          <p:cNvSpPr/>
          <p:nvPr/>
        </p:nvSpPr>
        <p:spPr>
          <a:xfrm>
            <a:off x="3111688" y="2787149"/>
            <a:ext cx="1794782" cy="1756682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08" name="Elemento grafico 207" descr="Database con riempimento a tinta unita">
            <a:extLst>
              <a:ext uri="{FF2B5EF4-FFF2-40B4-BE49-F238E27FC236}">
                <a16:creationId xmlns:a16="http://schemas.microsoft.com/office/drawing/2014/main" xmlns="" id="{17F97FBB-0030-9918-1EB3-45012613CE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607195" y="4746240"/>
            <a:ext cx="663066" cy="663066"/>
          </a:xfrm>
          <a:prstGeom prst="rect">
            <a:avLst/>
          </a:prstGeom>
        </p:spPr>
      </p:pic>
      <p:sp>
        <p:nvSpPr>
          <p:cNvPr id="209" name="CasellaDiTesto 208">
            <a:extLst>
              <a:ext uri="{FF2B5EF4-FFF2-40B4-BE49-F238E27FC236}">
                <a16:creationId xmlns:a16="http://schemas.microsoft.com/office/drawing/2014/main" xmlns="" id="{A383D166-3126-B574-50DB-8DC45590CB64}"/>
              </a:ext>
            </a:extLst>
          </p:cNvPr>
          <p:cNvSpPr txBox="1"/>
          <p:nvPr/>
        </p:nvSpPr>
        <p:spPr>
          <a:xfrm>
            <a:off x="3407762" y="5315461"/>
            <a:ext cx="10888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/>
              <a:t>AREA GENERALE</a:t>
            </a:r>
            <a:endParaRPr lang="it-IT" sz="1100" dirty="0"/>
          </a:p>
        </p:txBody>
      </p:sp>
      <p:sp>
        <p:nvSpPr>
          <p:cNvPr id="211" name="Cubo 210">
            <a:extLst>
              <a:ext uri="{FF2B5EF4-FFF2-40B4-BE49-F238E27FC236}">
                <a16:creationId xmlns:a16="http://schemas.microsoft.com/office/drawing/2014/main" xmlns="" id="{ACB1D59A-E6D1-433B-F431-E57AE3896D16}"/>
              </a:ext>
            </a:extLst>
          </p:cNvPr>
          <p:cNvSpPr/>
          <p:nvPr/>
        </p:nvSpPr>
        <p:spPr>
          <a:xfrm>
            <a:off x="3759008" y="5974293"/>
            <a:ext cx="315108" cy="293743"/>
          </a:xfrm>
          <a:prstGeom prst="cub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3" name="CasellaDiTesto 212">
            <a:extLst>
              <a:ext uri="{FF2B5EF4-FFF2-40B4-BE49-F238E27FC236}">
                <a16:creationId xmlns:a16="http://schemas.microsoft.com/office/drawing/2014/main" xmlns="" id="{AF1B7CB7-C51D-B2CE-828C-9D88FBBDE157}"/>
              </a:ext>
            </a:extLst>
          </p:cNvPr>
          <p:cNvSpPr txBox="1"/>
          <p:nvPr/>
        </p:nvSpPr>
        <p:spPr>
          <a:xfrm>
            <a:off x="3693003" y="6236837"/>
            <a:ext cx="4939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/>
              <a:t>ARC</a:t>
            </a:r>
            <a:endParaRPr lang="it-IT" sz="1100" dirty="0"/>
          </a:p>
        </p:txBody>
      </p:sp>
      <p:sp>
        <p:nvSpPr>
          <p:cNvPr id="214" name="Rettangolo 213">
            <a:extLst>
              <a:ext uri="{FF2B5EF4-FFF2-40B4-BE49-F238E27FC236}">
                <a16:creationId xmlns:a16="http://schemas.microsoft.com/office/drawing/2014/main" xmlns="" id="{322E272B-4AB8-2B6A-EF1C-C8566BF20A33}"/>
              </a:ext>
            </a:extLst>
          </p:cNvPr>
          <p:cNvSpPr/>
          <p:nvPr/>
        </p:nvSpPr>
        <p:spPr>
          <a:xfrm>
            <a:off x="3111688" y="4702680"/>
            <a:ext cx="1794782" cy="1756682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15" name="Connettore diritto 214">
            <a:extLst>
              <a:ext uri="{FF2B5EF4-FFF2-40B4-BE49-F238E27FC236}">
                <a16:creationId xmlns:a16="http://schemas.microsoft.com/office/drawing/2014/main" xmlns="" id="{F9335955-6BD3-3C15-6E62-E7FEBEE8F26B}"/>
              </a:ext>
            </a:extLst>
          </p:cNvPr>
          <p:cNvCxnSpPr>
            <a:stCxn id="211" idx="0"/>
            <a:endCxn id="209" idx="2"/>
          </p:cNvCxnSpPr>
          <p:nvPr/>
        </p:nvCxnSpPr>
        <p:spPr>
          <a:xfrm flipH="1" flipV="1">
            <a:off x="3952206" y="5746348"/>
            <a:ext cx="1074" cy="227945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224" name="Elemento grafico 223" descr="Database con riempimento a tinta unita">
            <a:extLst>
              <a:ext uri="{FF2B5EF4-FFF2-40B4-BE49-F238E27FC236}">
                <a16:creationId xmlns:a16="http://schemas.microsoft.com/office/drawing/2014/main" xmlns="" id="{075BA23E-3785-E255-4678-34868571F2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627379" y="4742330"/>
            <a:ext cx="663066" cy="663066"/>
          </a:xfrm>
          <a:prstGeom prst="rect">
            <a:avLst/>
          </a:prstGeom>
        </p:spPr>
      </p:pic>
      <p:sp>
        <p:nvSpPr>
          <p:cNvPr id="225" name="CasellaDiTesto 224">
            <a:extLst>
              <a:ext uri="{FF2B5EF4-FFF2-40B4-BE49-F238E27FC236}">
                <a16:creationId xmlns:a16="http://schemas.microsoft.com/office/drawing/2014/main" xmlns="" id="{63F9D028-8895-174D-12A0-E18910ACD4CC}"/>
              </a:ext>
            </a:extLst>
          </p:cNvPr>
          <p:cNvSpPr txBox="1"/>
          <p:nvPr/>
        </p:nvSpPr>
        <p:spPr>
          <a:xfrm>
            <a:off x="1427946" y="5311550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/>
              <a:t>ESEMPIO 3</a:t>
            </a:r>
            <a:endParaRPr lang="it-IT" sz="1100" dirty="0"/>
          </a:p>
        </p:txBody>
      </p:sp>
      <p:sp>
        <p:nvSpPr>
          <p:cNvPr id="227" name="CasellaDiTesto 226">
            <a:extLst>
              <a:ext uri="{FF2B5EF4-FFF2-40B4-BE49-F238E27FC236}">
                <a16:creationId xmlns:a16="http://schemas.microsoft.com/office/drawing/2014/main" xmlns="" id="{01B639AD-9FF5-9E25-7408-5668399BA2AF}"/>
              </a:ext>
            </a:extLst>
          </p:cNvPr>
          <p:cNvSpPr txBox="1"/>
          <p:nvPr/>
        </p:nvSpPr>
        <p:spPr>
          <a:xfrm>
            <a:off x="1390354" y="6085497"/>
            <a:ext cx="4939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STR</a:t>
            </a:r>
          </a:p>
        </p:txBody>
      </p:sp>
      <p:sp>
        <p:nvSpPr>
          <p:cNvPr id="228" name="Rettangolo 227">
            <a:extLst>
              <a:ext uri="{FF2B5EF4-FFF2-40B4-BE49-F238E27FC236}">
                <a16:creationId xmlns:a16="http://schemas.microsoft.com/office/drawing/2014/main" xmlns="" id="{EA297971-ADD5-01F6-A4AE-A9B04C3901CC}"/>
              </a:ext>
            </a:extLst>
          </p:cNvPr>
          <p:cNvSpPr/>
          <p:nvPr/>
        </p:nvSpPr>
        <p:spPr>
          <a:xfrm>
            <a:off x="1131872" y="4698770"/>
            <a:ext cx="1794782" cy="1756682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29" name="Connettore diritto 228">
            <a:extLst>
              <a:ext uri="{FF2B5EF4-FFF2-40B4-BE49-F238E27FC236}">
                <a16:creationId xmlns:a16="http://schemas.microsoft.com/office/drawing/2014/main" xmlns="" id="{F6358AD3-1663-E7E8-6FBF-C49BBEC4EC10}"/>
              </a:ext>
            </a:extLst>
          </p:cNvPr>
          <p:cNvCxnSpPr>
            <a:cxnSpLocks/>
            <a:stCxn id="230" idx="0"/>
            <a:endCxn id="225" idx="2"/>
          </p:cNvCxnSpPr>
          <p:nvPr/>
        </p:nvCxnSpPr>
        <p:spPr>
          <a:xfrm flipV="1">
            <a:off x="1683734" y="5573160"/>
            <a:ext cx="288657" cy="219152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30" name="Cubo 229">
            <a:extLst>
              <a:ext uri="{FF2B5EF4-FFF2-40B4-BE49-F238E27FC236}">
                <a16:creationId xmlns:a16="http://schemas.microsoft.com/office/drawing/2014/main" xmlns="" id="{BB5C273A-AD05-1A3E-9FA2-59E7E65D8B1F}"/>
              </a:ext>
            </a:extLst>
          </p:cNvPr>
          <p:cNvSpPr/>
          <p:nvPr/>
        </p:nvSpPr>
        <p:spPr>
          <a:xfrm>
            <a:off x="1489461" y="5792313"/>
            <a:ext cx="315108" cy="293743"/>
          </a:xfrm>
          <a:prstGeom prst="cub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7" name="Cubo 236">
            <a:extLst>
              <a:ext uri="{FF2B5EF4-FFF2-40B4-BE49-F238E27FC236}">
                <a16:creationId xmlns:a16="http://schemas.microsoft.com/office/drawing/2014/main" xmlns="" id="{7A3AE591-BC37-6912-A81D-6371519E762F}"/>
              </a:ext>
            </a:extLst>
          </p:cNvPr>
          <p:cNvSpPr/>
          <p:nvPr/>
        </p:nvSpPr>
        <p:spPr>
          <a:xfrm>
            <a:off x="4809257" y="1916883"/>
            <a:ext cx="317166" cy="293743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8" name="CasellaDiTesto 237">
            <a:extLst>
              <a:ext uri="{FF2B5EF4-FFF2-40B4-BE49-F238E27FC236}">
                <a16:creationId xmlns:a16="http://schemas.microsoft.com/office/drawing/2014/main" xmlns="" id="{5B13D341-2733-E959-F5A7-419486DD16FF}"/>
              </a:ext>
            </a:extLst>
          </p:cNvPr>
          <p:cNvSpPr txBox="1"/>
          <p:nvPr/>
        </p:nvSpPr>
        <p:spPr>
          <a:xfrm>
            <a:off x="4662620" y="2165903"/>
            <a:ext cx="6114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MEP</a:t>
            </a:r>
          </a:p>
          <a:p>
            <a:pPr algn="ctr"/>
            <a:r>
              <a:rPr lang="it-IT" sz="1100" dirty="0"/>
              <a:t>(multi)</a:t>
            </a:r>
          </a:p>
        </p:txBody>
      </p:sp>
      <p:cxnSp>
        <p:nvCxnSpPr>
          <p:cNvPr id="239" name="Connettore diritto 238">
            <a:extLst>
              <a:ext uri="{FF2B5EF4-FFF2-40B4-BE49-F238E27FC236}">
                <a16:creationId xmlns:a16="http://schemas.microsoft.com/office/drawing/2014/main" xmlns="" id="{9D1E332C-ACE2-5A4A-FF4D-15FBE0AE76FC}"/>
              </a:ext>
            </a:extLst>
          </p:cNvPr>
          <p:cNvCxnSpPr>
            <a:cxnSpLocks/>
            <a:stCxn id="237" idx="0"/>
            <a:endCxn id="33" idx="2"/>
          </p:cNvCxnSpPr>
          <p:nvPr/>
        </p:nvCxnSpPr>
        <p:spPr>
          <a:xfrm flipH="1" flipV="1">
            <a:off x="4393550" y="1816309"/>
            <a:ext cx="611008" cy="100574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45" name="Cubo 244">
            <a:extLst>
              <a:ext uri="{FF2B5EF4-FFF2-40B4-BE49-F238E27FC236}">
                <a16:creationId xmlns:a16="http://schemas.microsoft.com/office/drawing/2014/main" xmlns="" id="{1E30064A-B21D-1F95-13E7-5FCA85002AF0}"/>
              </a:ext>
            </a:extLst>
          </p:cNvPr>
          <p:cNvSpPr/>
          <p:nvPr/>
        </p:nvSpPr>
        <p:spPr>
          <a:xfrm>
            <a:off x="2244308" y="1992998"/>
            <a:ext cx="317166" cy="293743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6" name="CasellaDiTesto 245">
            <a:extLst>
              <a:ext uri="{FF2B5EF4-FFF2-40B4-BE49-F238E27FC236}">
                <a16:creationId xmlns:a16="http://schemas.microsoft.com/office/drawing/2014/main" xmlns="" id="{C13F0575-2A0E-9368-7027-E6BC4A498E1A}"/>
              </a:ext>
            </a:extLst>
          </p:cNvPr>
          <p:cNvSpPr txBox="1"/>
          <p:nvPr/>
        </p:nvSpPr>
        <p:spPr>
          <a:xfrm>
            <a:off x="2097671" y="2242018"/>
            <a:ext cx="6114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MEP</a:t>
            </a:r>
          </a:p>
          <a:p>
            <a:pPr algn="ctr"/>
            <a:r>
              <a:rPr lang="it-IT" sz="1100" dirty="0"/>
              <a:t>(multi)</a:t>
            </a:r>
          </a:p>
        </p:txBody>
      </p:sp>
      <p:cxnSp>
        <p:nvCxnSpPr>
          <p:cNvPr id="251" name="Connettore diritto 250">
            <a:extLst>
              <a:ext uri="{FF2B5EF4-FFF2-40B4-BE49-F238E27FC236}">
                <a16:creationId xmlns:a16="http://schemas.microsoft.com/office/drawing/2014/main" xmlns="" id="{CE8B514A-26EF-1720-CCE7-E9ED8F60A1E4}"/>
              </a:ext>
            </a:extLst>
          </p:cNvPr>
          <p:cNvCxnSpPr>
            <a:cxnSpLocks/>
            <a:stCxn id="245" idx="0"/>
            <a:endCxn id="9" idx="2"/>
          </p:cNvCxnSpPr>
          <p:nvPr/>
        </p:nvCxnSpPr>
        <p:spPr>
          <a:xfrm flipH="1" flipV="1">
            <a:off x="1834303" y="1740123"/>
            <a:ext cx="605307" cy="252875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58" name="Cubo 257">
            <a:extLst>
              <a:ext uri="{FF2B5EF4-FFF2-40B4-BE49-F238E27FC236}">
                <a16:creationId xmlns:a16="http://schemas.microsoft.com/office/drawing/2014/main" xmlns="" id="{82E295E4-4351-3601-4234-EC9E7AC4D79A}"/>
              </a:ext>
            </a:extLst>
          </p:cNvPr>
          <p:cNvSpPr/>
          <p:nvPr/>
        </p:nvSpPr>
        <p:spPr>
          <a:xfrm>
            <a:off x="2222889" y="5792313"/>
            <a:ext cx="317166" cy="293743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9" name="CasellaDiTesto 258">
            <a:extLst>
              <a:ext uri="{FF2B5EF4-FFF2-40B4-BE49-F238E27FC236}">
                <a16:creationId xmlns:a16="http://schemas.microsoft.com/office/drawing/2014/main" xmlns="" id="{5FA63F48-2DAA-4FB0-3119-F53B283DA231}"/>
              </a:ext>
            </a:extLst>
          </p:cNvPr>
          <p:cNvSpPr txBox="1"/>
          <p:nvPr/>
        </p:nvSpPr>
        <p:spPr>
          <a:xfrm>
            <a:off x="2076252" y="6041333"/>
            <a:ext cx="6114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MEP</a:t>
            </a:r>
          </a:p>
          <a:p>
            <a:pPr algn="ctr"/>
            <a:r>
              <a:rPr lang="it-IT" sz="1100" dirty="0"/>
              <a:t>(multi)</a:t>
            </a:r>
          </a:p>
        </p:txBody>
      </p:sp>
      <p:sp>
        <p:nvSpPr>
          <p:cNvPr id="261" name="CasellaDiTesto 260">
            <a:extLst>
              <a:ext uri="{FF2B5EF4-FFF2-40B4-BE49-F238E27FC236}">
                <a16:creationId xmlns:a16="http://schemas.microsoft.com/office/drawing/2014/main" xmlns="" id="{5F1C5AE2-A0E6-652C-FA24-47E6C93B531C}"/>
              </a:ext>
            </a:extLst>
          </p:cNvPr>
          <p:cNvSpPr txBox="1"/>
          <p:nvPr/>
        </p:nvSpPr>
        <p:spPr>
          <a:xfrm>
            <a:off x="1531559" y="3400826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/>
              <a:t>ESEMPIO 2</a:t>
            </a:r>
            <a:endParaRPr lang="it-IT" sz="1100" dirty="0"/>
          </a:p>
        </p:txBody>
      </p:sp>
      <p:sp>
        <p:nvSpPr>
          <p:cNvPr id="262" name="Cubo 261">
            <a:extLst>
              <a:ext uri="{FF2B5EF4-FFF2-40B4-BE49-F238E27FC236}">
                <a16:creationId xmlns:a16="http://schemas.microsoft.com/office/drawing/2014/main" xmlns="" id="{460BEB30-76A9-839C-0756-55969DB21264}"/>
              </a:ext>
            </a:extLst>
          </p:cNvPr>
          <p:cNvSpPr/>
          <p:nvPr/>
        </p:nvSpPr>
        <p:spPr>
          <a:xfrm>
            <a:off x="1244289" y="3907236"/>
            <a:ext cx="315108" cy="293743"/>
          </a:xfrm>
          <a:prstGeom prst="cub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3" name="Cubo 262">
            <a:extLst>
              <a:ext uri="{FF2B5EF4-FFF2-40B4-BE49-F238E27FC236}">
                <a16:creationId xmlns:a16="http://schemas.microsoft.com/office/drawing/2014/main" xmlns="" id="{6478062D-D93B-716F-6AC8-A5A18E881508}"/>
              </a:ext>
            </a:extLst>
          </p:cNvPr>
          <p:cNvSpPr/>
          <p:nvPr/>
        </p:nvSpPr>
        <p:spPr>
          <a:xfrm>
            <a:off x="1849171" y="3907236"/>
            <a:ext cx="315108" cy="293743"/>
          </a:xfrm>
          <a:prstGeom prst="cub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4" name="CasellaDiTesto 263">
            <a:extLst>
              <a:ext uri="{FF2B5EF4-FFF2-40B4-BE49-F238E27FC236}">
                <a16:creationId xmlns:a16="http://schemas.microsoft.com/office/drawing/2014/main" xmlns="" id="{712BA95C-7ECF-A2C9-736A-1005BCBCABFA}"/>
              </a:ext>
            </a:extLst>
          </p:cNvPr>
          <p:cNvSpPr txBox="1"/>
          <p:nvPr/>
        </p:nvSpPr>
        <p:spPr>
          <a:xfrm>
            <a:off x="1160925" y="4177804"/>
            <a:ext cx="4363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STR</a:t>
            </a:r>
          </a:p>
        </p:txBody>
      </p:sp>
      <p:sp>
        <p:nvSpPr>
          <p:cNvPr id="265" name="CasellaDiTesto 264">
            <a:extLst>
              <a:ext uri="{FF2B5EF4-FFF2-40B4-BE49-F238E27FC236}">
                <a16:creationId xmlns:a16="http://schemas.microsoft.com/office/drawing/2014/main" xmlns="" id="{E2D6A72A-9982-A6AF-4FD5-7E018E01FE75}"/>
              </a:ext>
            </a:extLst>
          </p:cNvPr>
          <p:cNvSpPr txBox="1"/>
          <p:nvPr/>
        </p:nvSpPr>
        <p:spPr>
          <a:xfrm>
            <a:off x="1783166" y="4169780"/>
            <a:ext cx="4939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/>
              <a:t>ARC</a:t>
            </a:r>
            <a:endParaRPr lang="it-IT" sz="1100" dirty="0"/>
          </a:p>
        </p:txBody>
      </p:sp>
      <p:cxnSp>
        <p:nvCxnSpPr>
          <p:cNvPr id="266" name="Connettore diritto 265">
            <a:extLst>
              <a:ext uri="{FF2B5EF4-FFF2-40B4-BE49-F238E27FC236}">
                <a16:creationId xmlns:a16="http://schemas.microsoft.com/office/drawing/2014/main" xmlns="" id="{68758B4A-AEAA-5F76-A448-EE275211E2AD}"/>
              </a:ext>
            </a:extLst>
          </p:cNvPr>
          <p:cNvCxnSpPr>
            <a:cxnSpLocks/>
            <a:stCxn id="263" idx="0"/>
          </p:cNvCxnSpPr>
          <p:nvPr/>
        </p:nvCxnSpPr>
        <p:spPr>
          <a:xfrm flipV="1">
            <a:off x="2043443" y="3668799"/>
            <a:ext cx="604" cy="238436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7" name="Connettore diritto 266">
            <a:extLst>
              <a:ext uri="{FF2B5EF4-FFF2-40B4-BE49-F238E27FC236}">
                <a16:creationId xmlns:a16="http://schemas.microsoft.com/office/drawing/2014/main" xmlns="" id="{509F661F-8F3D-8F60-2B46-87C1D563DB40}"/>
              </a:ext>
            </a:extLst>
          </p:cNvPr>
          <p:cNvCxnSpPr>
            <a:cxnSpLocks/>
            <a:stCxn id="262" idx="0"/>
          </p:cNvCxnSpPr>
          <p:nvPr/>
        </p:nvCxnSpPr>
        <p:spPr>
          <a:xfrm flipV="1">
            <a:off x="1438561" y="3668799"/>
            <a:ext cx="605486" cy="238436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68" name="Cubo 267">
            <a:extLst>
              <a:ext uri="{FF2B5EF4-FFF2-40B4-BE49-F238E27FC236}">
                <a16:creationId xmlns:a16="http://schemas.microsoft.com/office/drawing/2014/main" xmlns="" id="{0B2F88FE-4B3A-6B7B-BE4A-6C6D651C8C6B}"/>
              </a:ext>
            </a:extLst>
          </p:cNvPr>
          <p:cNvSpPr/>
          <p:nvPr/>
        </p:nvSpPr>
        <p:spPr>
          <a:xfrm>
            <a:off x="2454053" y="3921675"/>
            <a:ext cx="317166" cy="293743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9" name="CasellaDiTesto 268">
            <a:extLst>
              <a:ext uri="{FF2B5EF4-FFF2-40B4-BE49-F238E27FC236}">
                <a16:creationId xmlns:a16="http://schemas.microsoft.com/office/drawing/2014/main" xmlns="" id="{4AA9D12C-1649-0611-6868-41763E006503}"/>
              </a:ext>
            </a:extLst>
          </p:cNvPr>
          <p:cNvSpPr txBox="1"/>
          <p:nvPr/>
        </p:nvSpPr>
        <p:spPr>
          <a:xfrm>
            <a:off x="2307416" y="4170695"/>
            <a:ext cx="6114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MEP</a:t>
            </a:r>
          </a:p>
          <a:p>
            <a:pPr algn="ctr"/>
            <a:r>
              <a:rPr lang="it-IT" sz="1100" dirty="0"/>
              <a:t>(multi)</a:t>
            </a:r>
          </a:p>
        </p:txBody>
      </p:sp>
      <p:cxnSp>
        <p:nvCxnSpPr>
          <p:cNvPr id="270" name="Connettore diritto 269">
            <a:extLst>
              <a:ext uri="{FF2B5EF4-FFF2-40B4-BE49-F238E27FC236}">
                <a16:creationId xmlns:a16="http://schemas.microsoft.com/office/drawing/2014/main" xmlns="" id="{2868DF65-FFA2-201D-F0DE-6810A9352E4D}"/>
              </a:ext>
            </a:extLst>
          </p:cNvPr>
          <p:cNvCxnSpPr>
            <a:cxnSpLocks/>
            <a:stCxn id="268" idx="0"/>
          </p:cNvCxnSpPr>
          <p:nvPr/>
        </p:nvCxnSpPr>
        <p:spPr>
          <a:xfrm flipH="1" flipV="1">
            <a:off x="2044048" y="3668800"/>
            <a:ext cx="605307" cy="252875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72" name="CasellaDiTesto 271">
            <a:extLst>
              <a:ext uri="{FF2B5EF4-FFF2-40B4-BE49-F238E27FC236}">
                <a16:creationId xmlns:a16="http://schemas.microsoft.com/office/drawing/2014/main" xmlns="" id="{FF402768-F676-3039-7304-ACD0F6E0683B}"/>
              </a:ext>
            </a:extLst>
          </p:cNvPr>
          <p:cNvSpPr txBox="1"/>
          <p:nvPr/>
        </p:nvSpPr>
        <p:spPr>
          <a:xfrm>
            <a:off x="3436950" y="3405729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/>
              <a:t>EDIFICIO 2</a:t>
            </a:r>
            <a:endParaRPr lang="it-IT" sz="1100" dirty="0"/>
          </a:p>
        </p:txBody>
      </p:sp>
      <p:sp>
        <p:nvSpPr>
          <p:cNvPr id="273" name="Cubo 272">
            <a:extLst>
              <a:ext uri="{FF2B5EF4-FFF2-40B4-BE49-F238E27FC236}">
                <a16:creationId xmlns:a16="http://schemas.microsoft.com/office/drawing/2014/main" xmlns="" id="{ABF08285-67CC-794E-7057-863447B15E4C}"/>
              </a:ext>
            </a:extLst>
          </p:cNvPr>
          <p:cNvSpPr/>
          <p:nvPr/>
        </p:nvSpPr>
        <p:spPr>
          <a:xfrm>
            <a:off x="3221099" y="3880685"/>
            <a:ext cx="315108" cy="293743"/>
          </a:xfrm>
          <a:prstGeom prst="cub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4" name="Cubo 273">
            <a:extLst>
              <a:ext uri="{FF2B5EF4-FFF2-40B4-BE49-F238E27FC236}">
                <a16:creationId xmlns:a16="http://schemas.microsoft.com/office/drawing/2014/main" xmlns="" id="{2AE70363-30F9-F445-98E1-FB3908AD4AF6}"/>
              </a:ext>
            </a:extLst>
          </p:cNvPr>
          <p:cNvSpPr/>
          <p:nvPr/>
        </p:nvSpPr>
        <p:spPr>
          <a:xfrm>
            <a:off x="3825981" y="3880685"/>
            <a:ext cx="315108" cy="293743"/>
          </a:xfrm>
          <a:prstGeom prst="cub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5" name="CasellaDiTesto 274">
            <a:extLst>
              <a:ext uri="{FF2B5EF4-FFF2-40B4-BE49-F238E27FC236}">
                <a16:creationId xmlns:a16="http://schemas.microsoft.com/office/drawing/2014/main" xmlns="" id="{A8987AC0-9537-9BA8-A06F-84375A2EAD72}"/>
              </a:ext>
            </a:extLst>
          </p:cNvPr>
          <p:cNvSpPr txBox="1"/>
          <p:nvPr/>
        </p:nvSpPr>
        <p:spPr>
          <a:xfrm>
            <a:off x="3137735" y="4151253"/>
            <a:ext cx="4363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STR</a:t>
            </a:r>
          </a:p>
        </p:txBody>
      </p:sp>
      <p:sp>
        <p:nvSpPr>
          <p:cNvPr id="276" name="CasellaDiTesto 275">
            <a:extLst>
              <a:ext uri="{FF2B5EF4-FFF2-40B4-BE49-F238E27FC236}">
                <a16:creationId xmlns:a16="http://schemas.microsoft.com/office/drawing/2014/main" xmlns="" id="{9BC50C15-CA7C-2E26-35F0-2BE60BAAE2BE}"/>
              </a:ext>
            </a:extLst>
          </p:cNvPr>
          <p:cNvSpPr txBox="1"/>
          <p:nvPr/>
        </p:nvSpPr>
        <p:spPr>
          <a:xfrm>
            <a:off x="3759976" y="4143229"/>
            <a:ext cx="4939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/>
              <a:t>ARC</a:t>
            </a:r>
            <a:endParaRPr lang="it-IT" sz="1100" dirty="0"/>
          </a:p>
        </p:txBody>
      </p:sp>
      <p:cxnSp>
        <p:nvCxnSpPr>
          <p:cNvPr id="277" name="Connettore diritto 276">
            <a:extLst>
              <a:ext uri="{FF2B5EF4-FFF2-40B4-BE49-F238E27FC236}">
                <a16:creationId xmlns:a16="http://schemas.microsoft.com/office/drawing/2014/main" xmlns="" id="{9A5AF649-1AA5-639F-10E1-0C9F75CFE0F6}"/>
              </a:ext>
            </a:extLst>
          </p:cNvPr>
          <p:cNvCxnSpPr>
            <a:cxnSpLocks/>
            <a:stCxn id="274" idx="0"/>
          </p:cNvCxnSpPr>
          <p:nvPr/>
        </p:nvCxnSpPr>
        <p:spPr>
          <a:xfrm flipV="1">
            <a:off x="4020253" y="3642248"/>
            <a:ext cx="604" cy="238436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78" name="Connettore diritto 277">
            <a:extLst>
              <a:ext uri="{FF2B5EF4-FFF2-40B4-BE49-F238E27FC236}">
                <a16:creationId xmlns:a16="http://schemas.microsoft.com/office/drawing/2014/main" xmlns="" id="{9C8D8842-E23B-2B98-9BE1-A74A99C1E271}"/>
              </a:ext>
            </a:extLst>
          </p:cNvPr>
          <p:cNvCxnSpPr>
            <a:cxnSpLocks/>
            <a:stCxn id="273" idx="0"/>
          </p:cNvCxnSpPr>
          <p:nvPr/>
        </p:nvCxnSpPr>
        <p:spPr>
          <a:xfrm flipV="1">
            <a:off x="3415371" y="3642248"/>
            <a:ext cx="605486" cy="238436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79" name="Cubo 278">
            <a:extLst>
              <a:ext uri="{FF2B5EF4-FFF2-40B4-BE49-F238E27FC236}">
                <a16:creationId xmlns:a16="http://schemas.microsoft.com/office/drawing/2014/main" xmlns="" id="{A1AF2112-E026-4FDF-4CAB-716ADD49AD5D}"/>
              </a:ext>
            </a:extLst>
          </p:cNvPr>
          <p:cNvSpPr/>
          <p:nvPr/>
        </p:nvSpPr>
        <p:spPr>
          <a:xfrm>
            <a:off x="4430863" y="3895124"/>
            <a:ext cx="317166" cy="293743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0" name="CasellaDiTesto 279">
            <a:extLst>
              <a:ext uri="{FF2B5EF4-FFF2-40B4-BE49-F238E27FC236}">
                <a16:creationId xmlns:a16="http://schemas.microsoft.com/office/drawing/2014/main" xmlns="" id="{97BBCA68-2E59-72F0-8E0E-EF69AF839187}"/>
              </a:ext>
            </a:extLst>
          </p:cNvPr>
          <p:cNvSpPr txBox="1"/>
          <p:nvPr/>
        </p:nvSpPr>
        <p:spPr>
          <a:xfrm>
            <a:off x="4284226" y="4144144"/>
            <a:ext cx="6114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MEP</a:t>
            </a:r>
          </a:p>
          <a:p>
            <a:pPr algn="ctr"/>
            <a:r>
              <a:rPr lang="it-IT" sz="1100" dirty="0"/>
              <a:t>(multi)</a:t>
            </a:r>
          </a:p>
        </p:txBody>
      </p:sp>
      <p:cxnSp>
        <p:nvCxnSpPr>
          <p:cNvPr id="281" name="Connettore diritto 280">
            <a:extLst>
              <a:ext uri="{FF2B5EF4-FFF2-40B4-BE49-F238E27FC236}">
                <a16:creationId xmlns:a16="http://schemas.microsoft.com/office/drawing/2014/main" xmlns="" id="{80C95BBC-1FF9-4C93-FC82-E032C6C68DB0}"/>
              </a:ext>
            </a:extLst>
          </p:cNvPr>
          <p:cNvCxnSpPr>
            <a:cxnSpLocks/>
            <a:stCxn id="279" idx="0"/>
          </p:cNvCxnSpPr>
          <p:nvPr/>
        </p:nvCxnSpPr>
        <p:spPr>
          <a:xfrm flipH="1" flipV="1">
            <a:off x="4020858" y="3642249"/>
            <a:ext cx="605307" cy="252875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2" name="Connettore diritto 291">
            <a:extLst>
              <a:ext uri="{FF2B5EF4-FFF2-40B4-BE49-F238E27FC236}">
                <a16:creationId xmlns:a16="http://schemas.microsoft.com/office/drawing/2014/main" xmlns="" id="{C9FBE75C-D61A-36F7-3441-3354CDF6A5C4}"/>
              </a:ext>
            </a:extLst>
          </p:cNvPr>
          <p:cNvCxnSpPr>
            <a:cxnSpLocks/>
            <a:stCxn id="258" idx="0"/>
            <a:endCxn id="225" idx="2"/>
          </p:cNvCxnSpPr>
          <p:nvPr/>
        </p:nvCxnSpPr>
        <p:spPr>
          <a:xfrm flipH="1" flipV="1">
            <a:off x="1972390" y="5573160"/>
            <a:ext cx="445800" cy="219152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3" name="Elemento grafico 2" descr="Database con riempimento a tinta unita">
            <a:extLst>
              <a:ext uri="{FF2B5EF4-FFF2-40B4-BE49-F238E27FC236}">
                <a16:creationId xmlns:a16="http://schemas.microsoft.com/office/drawing/2014/main" xmlns="" id="{67F9484C-F0C6-B4B0-DB89-E9FC331EAC6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372500" y="2459839"/>
            <a:ext cx="914400" cy="914400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xmlns="" id="{41D4B89E-3A73-B2CC-6D89-1236161C5721}"/>
              </a:ext>
            </a:extLst>
          </p:cNvPr>
          <p:cNvSpPr txBox="1"/>
          <p:nvPr/>
        </p:nvSpPr>
        <p:spPr>
          <a:xfrm>
            <a:off x="7232673" y="3374240"/>
            <a:ext cx="150162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Area </a:t>
            </a:r>
            <a:r>
              <a:rPr lang="it-IT" sz="1100" dirty="0" smtClean="0"/>
              <a:t>e </a:t>
            </a:r>
            <a:r>
              <a:rPr lang="it-IT" sz="1100" dirty="0"/>
              <a:t>rimanente (contesto)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100" dirty="0"/>
              <a:t>Modelli </a:t>
            </a:r>
            <a:r>
              <a:rPr lang="it-IT" sz="1100" dirty="0" smtClean="0"/>
              <a:t>contesto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100" dirty="0" smtClean="0"/>
              <a:t>Modelli sottostazioni</a:t>
            </a:r>
            <a:endParaRPr lang="it-IT" sz="1100" dirty="0"/>
          </a:p>
        </p:txBody>
      </p:sp>
    </p:spTree>
    <p:extLst>
      <p:ext uri="{BB962C8B-B14F-4D97-AF65-F5344CB8AC3E}">
        <p14:creationId xmlns:p14="http://schemas.microsoft.com/office/powerpoint/2010/main" val="35931500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430</TotalTime>
  <Words>116</Words>
  <Application>Microsoft Office PowerPoint</Application>
  <PresentationFormat>Presentazione su schermo (4:3)</PresentationFormat>
  <Paragraphs>57</Paragraphs>
  <Slides>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Adriano Remigio</dc:creator>
  <cp:lastModifiedBy>SALOMONE, T.V. Giovanni - GENIODIFE</cp:lastModifiedBy>
  <cp:revision>7</cp:revision>
  <dcterms:created xsi:type="dcterms:W3CDTF">2023-02-10T16:43:14Z</dcterms:created>
  <dcterms:modified xsi:type="dcterms:W3CDTF">2024-06-18T16:04:20Z</dcterms:modified>
</cp:coreProperties>
</file>